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12"/>
  </p:notesMasterIdLst>
  <p:sldIdLst>
    <p:sldId id="818" r:id="rId4"/>
    <p:sldId id="1025" r:id="rId5"/>
    <p:sldId id="1027" r:id="rId6"/>
    <p:sldId id="1073" r:id="rId7"/>
    <p:sldId id="1075" r:id="rId8"/>
    <p:sldId id="1076" r:id="rId9"/>
    <p:sldId id="1031" r:id="rId10"/>
    <p:sldId id="1028" r:id="rId11"/>
    <p:sldId id="1029" r:id="rId13"/>
    <p:sldId id="1030" r:id="rId14"/>
    <p:sldId id="1035" r:id="rId15"/>
    <p:sldId id="1032" r:id="rId16"/>
    <p:sldId id="1033" r:id="rId17"/>
    <p:sldId id="1034" r:id="rId18"/>
    <p:sldId id="1038" r:id="rId19"/>
    <p:sldId id="1036" r:id="rId20"/>
    <p:sldId id="1037" r:id="rId21"/>
    <p:sldId id="1039" r:id="rId22"/>
    <p:sldId id="1040" r:id="rId23"/>
    <p:sldId id="1041" r:id="rId24"/>
    <p:sldId id="977" r:id="rId25"/>
    <p:sldId id="1077" r:id="rId26"/>
    <p:sldId id="1001" r:id="rId27"/>
    <p:sldId id="1007" r:id="rId28"/>
    <p:sldId id="1009" r:id="rId29"/>
    <p:sldId id="1008" r:id="rId30"/>
    <p:sldId id="1010" r:id="rId31"/>
    <p:sldId id="1011" r:id="rId32"/>
    <p:sldId id="986" r:id="rId33"/>
    <p:sldId id="984" r:id="rId34"/>
    <p:sldId id="985" r:id="rId35"/>
    <p:sldId id="988" r:id="rId36"/>
    <p:sldId id="1012" r:id="rId37"/>
    <p:sldId id="1013" r:id="rId38"/>
    <p:sldId id="1014" r:id="rId39"/>
    <p:sldId id="1015" r:id="rId40"/>
    <p:sldId id="1074" r:id="rId41"/>
    <p:sldId id="1017" r:id="rId42"/>
    <p:sldId id="295" r:id="rId43"/>
  </p:sldIdLst>
  <p:sldSz cx="12192000" cy="6858000"/>
  <p:notesSz cx="6858000" cy="9144000"/>
  <p:custDataLst>
    <p:tags r:id="rId48"/>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1" userDrawn="1">
          <p15:clr>
            <a:srgbClr val="A4A3A4"/>
          </p15:clr>
        </p15:guide>
        <p15:guide id="2" pos="386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李冰晖" initials="李" lastIdx="10" clrIdx="0"/>
  <p:cmAuthor id="1" name="Microsoft Office 用户" initials="Microsof"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25" autoAdjust="0"/>
  </p:normalViewPr>
  <p:slideViewPr>
    <p:cSldViewPr snapToGrid="0" snapToObjects="1" showGuides="1">
      <p:cViewPr varScale="1">
        <p:scale>
          <a:sx n="72" d="100"/>
          <a:sy n="72" d="100"/>
        </p:scale>
        <p:origin x="822" y="66"/>
      </p:cViewPr>
      <p:guideLst>
        <p:guide orient="horz" pos="2091"/>
        <p:guide pos="386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44.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33A7C8-1AFB-3A43-8763-B15AC629349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402488-E498-8D48-9E0F-AED5A66FE4FA}"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en-US" altLang="zh-CN" dirty="0">
                <a:latin typeface="Times New Roman" panose="02020503050405090304" charset="0"/>
                <a:cs typeface="Times New Roman" panose="02020503050405090304" charset="0"/>
                <a:sym typeface="+mn-ea"/>
              </a:rPr>
              <a:t>knows </a:t>
            </a:r>
            <a:r>
              <a:rPr lang="en-US" altLang="zh-CN" dirty="0">
                <a:solidFill>
                  <a:srgbClr val="0000CC"/>
                </a:solidFill>
                <a:latin typeface="Times New Roman" panose="02020503050405090304" charset="0"/>
                <a:cs typeface="Times New Roman" panose="02020503050405090304" charset="0"/>
                <a:sym typeface="+mn-ea"/>
              </a:rPr>
              <a:t>no bound </a:t>
            </a:r>
            <a:r>
              <a:rPr lang="zh-CN" altLang="en-US" dirty="0">
                <a:solidFill>
                  <a:srgbClr val="0000CC"/>
                </a:solidFill>
                <a:latin typeface="Times New Roman" panose="02020503050405090304" charset="0"/>
                <a:cs typeface="Times New Roman" panose="02020503050405090304" charset="0"/>
                <a:sym typeface="+mn-ea"/>
              </a:rPr>
              <a:t>知识无界限，无尽头</a:t>
            </a:r>
            <a:endParaRPr lang="zh-CN" altLang="en-US" dirty="0">
              <a:solidFill>
                <a:srgbClr val="0000CC"/>
              </a:solidFill>
              <a:latin typeface="Times New Roman" panose="02020503050405090304" charset="0"/>
              <a:cs typeface="Times New Roman" panose="02020503050405090304" charset="0"/>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6AA419CD-825B-1543-B87B-E78B022F27AA}"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2AE76DA-0E89-6D4A-8134-0A3238B747EA}"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A419CD-825B-1543-B87B-E78B022F27AA}"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2AE76DA-0E89-6D4A-8134-0A3238B747EA}"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609600" y="274638"/>
            <a:ext cx="8026400" cy="5851525"/>
          </a:xfrm>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A419CD-825B-1543-B87B-E78B022F27AA}"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2AE76DA-0E89-6D4A-8134-0A3238B747EA}"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96B1054-0A0A-884E-93A8-ED3763E99B8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07CB029-A7D8-F541-957D-AF94E02406CF}"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96B1054-0A0A-884E-93A8-ED3763E99B8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07CB029-A7D8-F541-957D-AF94E02406CF}" type="slidenum">
              <a:rPr kumimoji="1" lang="zh-CN" altLang="en-US" smtClean="0"/>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endParaRPr kumimoji="1" lang="zh-CN" altLang="en-US" smtClean="0"/>
          </a:p>
        </p:txBody>
      </p:sp>
      <p:sp>
        <p:nvSpPr>
          <p:cNvPr id="4" name="日期占位符 3"/>
          <p:cNvSpPr>
            <a:spLocks noGrp="1"/>
          </p:cNvSpPr>
          <p:nvPr>
            <p:ph type="dt" sz="half" idx="10"/>
          </p:nvPr>
        </p:nvSpPr>
        <p:spPr/>
        <p:txBody>
          <a:bodyPr/>
          <a:lstStyle/>
          <a:p>
            <a:fld id="{096B1054-0A0A-884E-93A8-ED3763E99B8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07CB029-A7D8-F541-957D-AF94E02406CF}" type="slidenum">
              <a:rPr kumimoji="1" lang="zh-CN" altLang="en-US" smtClean="0"/>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96B1054-0A0A-884E-93A8-ED3763E99B8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07CB029-A7D8-F541-957D-AF94E02406CF}" type="slidenum">
              <a:rPr kumimoji="1" lang="zh-CN" altLang="en-US" smtClean="0"/>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96B1054-0A0A-884E-93A8-ED3763E99B8E}"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B07CB029-A7D8-F541-957D-AF94E02406CF}" type="slidenum">
              <a:rPr kumimoji="1" lang="zh-CN" altLang="en-US" smtClean="0"/>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96B1054-0A0A-884E-93A8-ED3763E99B8E}"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B07CB029-A7D8-F541-957D-AF94E02406CF}"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6B1054-0A0A-884E-93A8-ED3763E99B8E}"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B07CB029-A7D8-F541-957D-AF94E02406CF}"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096B1054-0A0A-884E-93A8-ED3763E99B8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07CB029-A7D8-F541-957D-AF94E02406CF}"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A419CD-825B-1543-B87B-E78B022F27AA}"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2AE76DA-0E89-6D4A-8134-0A3238B747EA}"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096B1054-0A0A-884E-93A8-ED3763E99B8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07CB029-A7D8-F541-957D-AF94E02406CF}"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96B1054-0A0A-884E-93A8-ED3763E99B8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07CB029-A7D8-F541-957D-AF94E02406CF}"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96B1054-0A0A-884E-93A8-ED3763E99B8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07CB029-A7D8-F541-957D-AF94E02406CF}"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endParaRPr kumimoji="1" lang="zh-CN" altLang="en-US" smtClean="0"/>
          </a:p>
        </p:txBody>
      </p:sp>
      <p:sp>
        <p:nvSpPr>
          <p:cNvPr id="4" name="日期占位符 3"/>
          <p:cNvSpPr>
            <a:spLocks noGrp="1"/>
          </p:cNvSpPr>
          <p:nvPr>
            <p:ph type="dt" sz="half" idx="10"/>
          </p:nvPr>
        </p:nvSpPr>
        <p:spPr/>
        <p:txBody>
          <a:bodyPr/>
          <a:lstStyle/>
          <a:p>
            <a:fld id="{6AA419CD-825B-1543-B87B-E78B022F27AA}"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2AE76DA-0E89-6D4A-8134-0A3238B747EA}"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6AA419CD-825B-1543-B87B-E78B022F27AA}"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2AE76DA-0E89-6D4A-8134-0A3238B747EA}"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AA419CD-825B-1543-B87B-E78B022F27AA}"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F2AE76DA-0E89-6D4A-8134-0A3238B747EA}"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AA419CD-825B-1543-B87B-E78B022F27AA}"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F2AE76DA-0E89-6D4A-8134-0A3238B747EA}"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A419CD-825B-1543-B87B-E78B022F27AA}"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F2AE76DA-0E89-6D4A-8134-0A3238B747EA}"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6AA419CD-825B-1543-B87B-E78B022F27AA}"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2AE76DA-0E89-6D4A-8134-0A3238B747EA}"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6AA419CD-825B-1543-B87B-E78B022F27AA}"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2AE76DA-0E89-6D4A-8134-0A3238B747EA}"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A419CD-825B-1543-B87B-E78B022F27AA}" type="datetimeFigureOut">
              <a:rPr kumimoji="1" lang="zh-CN" altLang="en-US" smtClean="0"/>
            </a:fld>
            <a:endParaRPr kumimoji="1"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E76DA-0E89-6D4A-8134-0A3238B747EA}" type="slidenum">
              <a:rPr kumimoji="1" lang="zh-CN" altLang="en-US" smtClean="0"/>
            </a:fld>
            <a:endParaRPr kumimoji="1" lang="zh-CN" altLang="en-US"/>
          </a:p>
        </p:txBody>
      </p:sp>
      <p:pic>
        <p:nvPicPr>
          <p:cNvPr id="9" name="图片 8" descr="机构代码"/>
          <p:cNvPicPr>
            <a:picLocks noChangeAspect="1"/>
          </p:cNvPicPr>
          <p:nvPr userDrawn="1"/>
        </p:nvPicPr>
        <p:blipFill>
          <a:blip r:embed="rId12"/>
          <a:stretch>
            <a:fillRect/>
          </a:stretch>
        </p:blipFill>
        <p:spPr>
          <a:xfrm>
            <a:off x="8499475" y="88900"/>
            <a:ext cx="3601720" cy="62293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B1054-0A0A-884E-93A8-ED3763E99B8E}"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7CB029-A7D8-F541-957D-AF94E02406CF}" type="slidenum">
              <a:rPr kumimoji="1" lang="zh-CN" altLang="en-US" smtClean="0"/>
            </a:fld>
            <a:endParaRPr kumimoji="1" lang="zh-CN" altLang="en-US"/>
          </a:p>
        </p:txBody>
      </p:sp>
      <p:pic>
        <p:nvPicPr>
          <p:cNvPr id="7" name="Picture 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846820" y="0"/>
            <a:ext cx="3236595" cy="68961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tags" Target="../tags/tag28.xml"/><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9.png"/><Relationship Id="rId1" Type="http://schemas.openxmlformats.org/officeDocument/2006/relationships/tags" Target="../tags/tag3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0.png"/><Relationship Id="rId1" Type="http://schemas.openxmlformats.org/officeDocument/2006/relationships/tags" Target="../tags/tag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5"/>
          <p:cNvSpPr>
            <a:spLocks noGrp="1"/>
          </p:cNvSpPr>
          <p:nvPr>
            <p:ph type="sldNum" sz="quarter" idx="12"/>
          </p:nvPr>
        </p:nvSpPr>
        <p:spPr>
          <a:xfrm>
            <a:off x="8960644" y="5172075"/>
            <a:ext cx="377428" cy="273844"/>
          </a:xfrm>
          <a:noFill/>
        </p:spPr>
        <p:txBody>
          <a:bodyP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fld id="{DCEA5D40-7BD8-45AB-81ED-A753DB624784}" type="slidenum">
              <a:rPr lang="es-VE" altLang="en-US" sz="1280" smtClean="0">
                <a:solidFill>
                  <a:srgbClr val="FFFFFF"/>
                </a:solidFill>
                <a:ea typeface="宋体" pitchFamily="2" charset="-122"/>
              </a:rPr>
            </a:fld>
            <a:endParaRPr lang="es-VE" altLang="en-US" sz="1280">
              <a:solidFill>
                <a:srgbClr val="FFFFFF"/>
              </a:solidFill>
              <a:ea typeface="宋体" pitchFamily="2" charset="-122"/>
            </a:endParaRPr>
          </a:p>
        </p:txBody>
      </p:sp>
      <p:sp>
        <p:nvSpPr>
          <p:cNvPr id="3" name="Rectangle 2"/>
          <p:cNvSpPr txBox="1">
            <a:spLocks noChangeArrowheads="1"/>
          </p:cNvSpPr>
          <p:nvPr/>
        </p:nvSpPr>
        <p:spPr>
          <a:xfrm>
            <a:off x="2738675" y="2024844"/>
            <a:ext cx="7074786" cy="2808312"/>
          </a:xfrm>
          <a:prstGeom prst="rect">
            <a:avLst/>
          </a:prstGeom>
        </p:spPr>
        <p:txBody>
          <a:bodyPr/>
          <a:lstStyle>
            <a:lvl1pPr algn="ctr" rtl="0" eaLnBrk="0" fontAlgn="base" hangingPunct="0">
              <a:spcBef>
                <a:spcPct val="0"/>
              </a:spcBef>
              <a:spcAft>
                <a:spcPct val="0"/>
              </a:spcAft>
              <a:defRPr sz="4400" b="1">
                <a:solidFill>
                  <a:srgbClr val="0033CC"/>
                </a:solidFill>
                <a:latin typeface="+mj-lt"/>
                <a:ea typeface="+mj-ea"/>
                <a:cs typeface="+mj-cs"/>
              </a:defRPr>
            </a:lvl1pPr>
            <a:lvl2pPr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9pPr>
          </a:lstStyle>
          <a:p>
            <a:pPr algn="l">
              <a:lnSpc>
                <a:spcPct val="150000"/>
              </a:lnSpc>
            </a:pPr>
            <a:r>
              <a:rPr lang="en-US" altLang="zh-CN" sz="2700" i="1" dirty="0">
                <a:solidFill>
                  <a:srgbClr val="2B2BED"/>
                </a:solidFill>
                <a:ea typeface="宋体" pitchFamily="2" charset="-122"/>
              </a:rPr>
              <a:t>Academic Writing</a:t>
            </a:r>
            <a:endParaRPr lang="en-US" altLang="zh-CN" sz="2700" i="1" dirty="0">
              <a:solidFill>
                <a:srgbClr val="0070C0"/>
              </a:solidFill>
              <a:ea typeface="宋体" pitchFamily="2" charset="-122"/>
            </a:endParaRPr>
          </a:p>
          <a:p>
            <a:pPr>
              <a:lnSpc>
                <a:spcPct val="150000"/>
              </a:lnSpc>
            </a:pPr>
            <a:r>
              <a:rPr lang="en-US" altLang="zh-CN" sz="3600" dirty="0">
                <a:solidFill>
                  <a:schemeClr val="tx1"/>
                </a:solidFill>
                <a:latin typeface="微软雅黑" panose="020B0503020204020204" charset="-122"/>
                <a:ea typeface="微软雅黑" panose="020B0503020204020204" charset="-122"/>
                <a:cs typeface="微软雅黑" panose="020B0503020204020204" charset="-122"/>
              </a:rPr>
              <a:t>Task2  </a:t>
            </a:r>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话题 </a:t>
            </a:r>
            <a:r>
              <a:rPr lang="zh-CN" altLang="en-US" sz="3600" dirty="0">
                <a:solidFill>
                  <a:srgbClr val="FF0000"/>
                </a:solidFill>
                <a:latin typeface="微软雅黑" panose="020B0503020204020204" charset="-122"/>
                <a:ea typeface="微软雅黑" panose="020B0503020204020204" charset="-122"/>
                <a:cs typeface="微软雅黑" panose="020B0503020204020204" charset="-122"/>
              </a:rPr>
              <a:t> </a:t>
            </a:r>
            <a:endParaRPr lang="en-US" altLang="zh-CN" sz="36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3600" b="0" dirty="0">
                <a:solidFill>
                  <a:srgbClr val="FF0000"/>
                </a:solidFill>
                <a:latin typeface="微软雅黑" panose="020B0503020204020204" charset="-122"/>
                <a:ea typeface="微软雅黑" panose="020B0503020204020204" charset="-122"/>
                <a:cs typeface="微软雅黑" panose="020B0503020204020204" charset="-122"/>
              </a:rPr>
              <a:t>教育类</a:t>
            </a:r>
            <a:r>
              <a:rPr lang="en-US" altLang="zh-CN" sz="3600" b="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3600" b="0" dirty="0">
                <a:solidFill>
                  <a:srgbClr val="FF0000"/>
                </a:solidFill>
                <a:latin typeface="微软雅黑" panose="020B0503020204020204" charset="-122"/>
                <a:ea typeface="微软雅黑" panose="020B0503020204020204" charset="-122"/>
                <a:cs typeface="微软雅黑" panose="020B0503020204020204" charset="-122"/>
              </a:rPr>
              <a:t>社会类</a:t>
            </a:r>
            <a:r>
              <a:rPr lang="en-US" altLang="zh-CN" sz="3600" b="0" dirty="0">
                <a:solidFill>
                  <a:srgbClr val="FF0000"/>
                </a:solidFill>
                <a:latin typeface="微软雅黑" panose="020B0503020204020204" charset="-122"/>
                <a:ea typeface="微软雅黑" panose="020B0503020204020204" charset="-122"/>
                <a:cs typeface="微软雅黑" panose="020B0503020204020204" charset="-122"/>
              </a:rPr>
              <a:t> </a:t>
            </a:r>
            <a:endParaRPr lang="en-US" altLang="zh-CN" sz="36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20000"/>
          </a:blip>
          <a:stretch>
            <a:fillRect/>
          </a:stretch>
        </p:blipFill>
        <p:spPr>
          <a:xfrm>
            <a:off x="1828800" y="385445"/>
            <a:ext cx="8534400" cy="6086475"/>
          </a:xfrm>
          <a:prstGeom prst="rect">
            <a:avLst/>
          </a:prstGeom>
        </p:spPr>
      </p:pic>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6" name="表格 5"/>
          <p:cNvGraphicFramePr/>
          <p:nvPr>
            <p:custDataLst>
              <p:tags r:id="rId2"/>
            </p:custDataLst>
          </p:nvPr>
        </p:nvGraphicFramePr>
        <p:xfrm>
          <a:off x="380365" y="1277620"/>
          <a:ext cx="11537950" cy="5066665"/>
        </p:xfrm>
        <a:graphic>
          <a:graphicData uri="http://schemas.openxmlformats.org/drawingml/2006/table">
            <a:tbl>
              <a:tblPr firstRow="1" bandRow="1">
                <a:tableStyleId>{5940675A-B579-460E-94D1-54222C63F5DA}</a:tableStyleId>
              </a:tblPr>
              <a:tblGrid>
                <a:gridCol w="4946015"/>
                <a:gridCol w="6591935"/>
              </a:tblGrid>
              <a:tr h="527050">
                <a:tc>
                  <a:txBody>
                    <a:bodyPr/>
                    <a:lstStyle/>
                    <a:p>
                      <a:pPr>
                        <a:buNone/>
                      </a:pPr>
                      <a:r>
                        <a:rPr lang="zh-CN" altLang="en-US" sz="2400" dirty="0"/>
                        <a:t>德： </a:t>
                      </a:r>
                      <a:endParaRPr lang="zh-CN" altLang="en-US" sz="2400" dirty="0"/>
                    </a:p>
                  </a:txBody>
                  <a:tcPr/>
                </a:tc>
                <a:tc>
                  <a:txBody>
                    <a:bodyPr/>
                    <a:lstStyle/>
                    <a:p>
                      <a:pPr>
                        <a:buNone/>
                      </a:pPr>
                      <a:endParaRPr lang="en-US" altLang="zh-CN" sz="2400"/>
                    </a:p>
                  </a:txBody>
                  <a:tcPr/>
                </a:tc>
              </a:tr>
              <a:tr h="1945005">
                <a:tc>
                  <a:txBody>
                    <a:bodyPr/>
                    <a:lstStyle/>
                    <a:p>
                      <a:pPr>
                        <a:buNone/>
                      </a:pPr>
                      <a:r>
                        <a:rPr lang="zh-CN" altLang="en-US" sz="2400"/>
                        <a:t>智： </a:t>
                      </a:r>
                      <a:endParaRPr lang="zh-CN" altLang="en-US" sz="2400"/>
                    </a:p>
                  </a:txBody>
                  <a:tcPr/>
                </a:tc>
                <a:tc>
                  <a:txBody>
                    <a:bodyPr/>
                    <a:lstStyle/>
                    <a:p>
                      <a:pPr>
                        <a:buNone/>
                      </a:pPr>
                      <a:endParaRPr lang="en-US" altLang="zh-CN" sz="2400"/>
                    </a:p>
                  </a:txBody>
                  <a:tcPr/>
                </a:tc>
              </a:tr>
              <a:tr h="852170">
                <a:tc>
                  <a:txBody>
                    <a:bodyPr/>
                    <a:lstStyle/>
                    <a:p>
                      <a:pPr>
                        <a:buNone/>
                      </a:pPr>
                      <a:r>
                        <a:rPr lang="zh-CN" altLang="en-US" sz="2400"/>
                        <a:t>体：</a:t>
                      </a:r>
                      <a:endParaRPr lang="zh-CN" altLang="en-US" sz="2400"/>
                    </a:p>
                  </a:txBody>
                  <a:tcPr/>
                </a:tc>
                <a:tc>
                  <a:txBody>
                    <a:bodyPr/>
                    <a:lstStyle/>
                    <a:p>
                      <a:pPr>
                        <a:buNone/>
                      </a:pPr>
                      <a:endParaRPr lang="en-US" altLang="zh-CN" sz="2400"/>
                    </a:p>
                  </a:txBody>
                  <a:tcPr/>
                </a:tc>
              </a:tr>
              <a:tr h="850900">
                <a:tc>
                  <a:txBody>
                    <a:bodyPr/>
                    <a:lstStyle/>
                    <a:p>
                      <a:pPr>
                        <a:buNone/>
                      </a:pPr>
                      <a:r>
                        <a:rPr lang="zh-CN" altLang="en-US" sz="2400"/>
                        <a:t>美：</a:t>
                      </a:r>
                      <a:endParaRPr lang="zh-CN" altLang="en-US" sz="2400"/>
                    </a:p>
                  </a:txBody>
                  <a:tcPr/>
                </a:tc>
                <a:tc>
                  <a:txBody>
                    <a:bodyPr/>
                    <a:lstStyle/>
                    <a:p>
                      <a:pPr>
                        <a:buNone/>
                      </a:pPr>
                      <a:r>
                        <a:rPr lang="en-US" altLang="zh-CN" sz="2400" dirty="0"/>
                        <a:t> </a:t>
                      </a:r>
                      <a:endParaRPr lang="en-US" altLang="zh-CN" sz="2400" dirty="0"/>
                    </a:p>
                  </a:txBody>
                  <a:tcPr/>
                </a:tc>
              </a:tr>
              <a:tr h="891540">
                <a:tc>
                  <a:txBody>
                    <a:bodyPr/>
                    <a:lstStyle/>
                    <a:p>
                      <a:pPr>
                        <a:buNone/>
                      </a:pPr>
                      <a:r>
                        <a:rPr lang="zh-CN" altLang="en-US" sz="2400"/>
                        <a:t>劳：</a:t>
                      </a:r>
                      <a:endParaRPr lang="zh-CN" altLang="en-US" sz="2400"/>
                    </a:p>
                  </a:txBody>
                  <a:tcPr/>
                </a:tc>
                <a:tc>
                  <a:txBody>
                    <a:bodyPr/>
                    <a:lstStyle/>
                    <a:p>
                      <a:pPr>
                        <a:buNone/>
                      </a:pPr>
                      <a:r>
                        <a:rPr lang="en-US" altLang="zh-CN" sz="2400" dirty="0"/>
                        <a:t> </a:t>
                      </a:r>
                      <a:endParaRPr lang="en-US" altLang="zh-CN" sz="2400" dirty="0"/>
                    </a:p>
                  </a:txBody>
                  <a:tcPr/>
                </a:tc>
              </a:tr>
            </a:tbl>
          </a:graphicData>
        </a:graphic>
      </p:graphicFrame>
      <p:sp>
        <p:nvSpPr>
          <p:cNvPr id="15" name="矩形 14"/>
          <p:cNvSpPr/>
          <p:nvPr/>
        </p:nvSpPr>
        <p:spPr>
          <a:xfrm>
            <a:off x="1195654" y="1277784"/>
            <a:ext cx="2164080" cy="460375"/>
          </a:xfrm>
          <a:prstGeom prst="rect">
            <a:avLst/>
          </a:prstGeom>
        </p:spPr>
        <p:txBody>
          <a:bodyPr wrap="none">
            <a:spAutoFit/>
          </a:bodyPr>
          <a:lstStyle/>
          <a:p>
            <a:pPr algn="just"/>
            <a:r>
              <a:rPr lang="zh-CN" altLang="en-US" sz="2400" dirty="0" smtClean="0">
                <a:solidFill>
                  <a:schemeClr val="tx1"/>
                </a:solidFill>
                <a:latin typeface="新宋体" panose="02010609030101010101" charset="-122"/>
                <a:ea typeface="新宋体" panose="02010609030101010101" charset="-122"/>
                <a:cs typeface="新宋体" panose="02010609030101010101" charset="-122"/>
              </a:rPr>
              <a:t>提高</a:t>
            </a:r>
            <a:r>
              <a:rPr lang="zh-CN" altLang="en-US" sz="2400" dirty="0">
                <a:solidFill>
                  <a:schemeClr val="tx1"/>
                </a:solidFill>
                <a:latin typeface="新宋体" panose="02010609030101010101" charset="-122"/>
                <a:ea typeface="新宋体" panose="02010609030101010101" charset="-122"/>
                <a:cs typeface="新宋体" panose="02010609030101010101" charset="-122"/>
              </a:rPr>
              <a:t>道德标准 </a:t>
            </a:r>
            <a:endParaRPr lang="zh-CN" altLang="en-US" sz="2400" dirty="0">
              <a:solidFill>
                <a:schemeClr val="tx1"/>
              </a:solidFill>
              <a:latin typeface="新宋体" panose="02010609030101010101" charset="-122"/>
              <a:ea typeface="新宋体" panose="02010609030101010101" charset="-122"/>
              <a:cs typeface="新宋体" panose="02010609030101010101" charset="-122"/>
            </a:endParaRPr>
          </a:p>
        </p:txBody>
      </p:sp>
      <p:sp>
        <p:nvSpPr>
          <p:cNvPr id="20" name="矩形 19"/>
          <p:cNvSpPr/>
          <p:nvPr/>
        </p:nvSpPr>
        <p:spPr>
          <a:xfrm>
            <a:off x="5378325" y="1299334"/>
            <a:ext cx="3169920" cy="460375"/>
          </a:xfrm>
          <a:prstGeom prst="rect">
            <a:avLst/>
          </a:prstGeom>
        </p:spPr>
        <p:txBody>
          <a:bodyPr wrap="none">
            <a:spAutoFit/>
          </a:bodyPr>
          <a:lstStyle/>
          <a:p>
            <a:pPr algn="just"/>
            <a:r>
              <a:rPr lang="en-US" altLang="zh-CN" sz="2400" dirty="0" smtClean="0">
                <a:latin typeface="Times New Roman" panose="02020503050405090304" charset="0"/>
                <a:cs typeface="Times New Roman" panose="02020503050405090304" charset="0"/>
              </a:rPr>
              <a:t>improve </a:t>
            </a:r>
            <a:r>
              <a:rPr lang="en-US" altLang="zh-CN" sz="2400" dirty="0">
                <a:latin typeface="Times New Roman" panose="02020503050405090304" charset="0"/>
                <a:cs typeface="Times New Roman" panose="02020503050405090304" charset="0"/>
              </a:rPr>
              <a:t>moral standard </a:t>
            </a:r>
            <a:endParaRPr lang="en-US" altLang="zh-CN" sz="2400" dirty="0">
              <a:latin typeface="Times New Roman" panose="02020503050405090304" charset="0"/>
              <a:cs typeface="Times New Roman" panose="02020503050405090304" charset="0"/>
            </a:endParaRPr>
          </a:p>
        </p:txBody>
      </p:sp>
      <p:sp>
        <p:nvSpPr>
          <p:cNvPr id="21" name="矩形 20"/>
          <p:cNvSpPr/>
          <p:nvPr/>
        </p:nvSpPr>
        <p:spPr>
          <a:xfrm>
            <a:off x="1233289" y="1819261"/>
            <a:ext cx="2011680" cy="460375"/>
          </a:xfrm>
          <a:prstGeom prst="rect">
            <a:avLst/>
          </a:prstGeom>
        </p:spPr>
        <p:txBody>
          <a:bodyPr wrap="none">
            <a:spAutoFit/>
          </a:bodyPr>
          <a:lstStyle/>
          <a:p>
            <a:pPr algn="just"/>
            <a:r>
              <a:rPr lang="zh-CN" altLang="en-US" sz="2400" dirty="0">
                <a:latin typeface="新宋体" panose="02010609030101010101" charset="-122"/>
                <a:ea typeface="新宋体" panose="02010609030101010101" charset="-122"/>
              </a:rPr>
              <a:t>学习理论知识</a:t>
            </a:r>
            <a:endParaRPr lang="zh-CN" altLang="en-US" sz="2400" dirty="0">
              <a:latin typeface="新宋体" panose="02010609030101010101" charset="-122"/>
              <a:ea typeface="新宋体" panose="02010609030101010101" charset="-122"/>
            </a:endParaRPr>
          </a:p>
        </p:txBody>
      </p:sp>
      <p:sp>
        <p:nvSpPr>
          <p:cNvPr id="22" name="矩形 21"/>
          <p:cNvSpPr/>
          <p:nvPr/>
        </p:nvSpPr>
        <p:spPr>
          <a:xfrm>
            <a:off x="1195705" y="2227580"/>
            <a:ext cx="3967480" cy="460375"/>
          </a:xfrm>
          <a:prstGeom prst="rect">
            <a:avLst/>
          </a:prstGeom>
        </p:spPr>
        <p:txBody>
          <a:bodyPr wrap="square">
            <a:spAutoFit/>
          </a:bodyPr>
          <a:lstStyle/>
          <a:p>
            <a:pPr algn="just"/>
            <a:r>
              <a:rPr lang="zh-CN" altLang="en-US" sz="2400" dirty="0">
                <a:latin typeface="新宋体" panose="02010609030101010101" charset="-122"/>
                <a:ea typeface="新宋体" panose="02010609030101010101" charset="-122"/>
              </a:rPr>
              <a:t>培养独立</a:t>
            </a:r>
            <a:r>
              <a:rPr lang="zh-CN" altLang="en-US" sz="2400" dirty="0" smtClean="0">
                <a:latin typeface="新宋体" panose="02010609030101010101" charset="-122"/>
                <a:ea typeface="新宋体" panose="02010609030101010101" charset="-122"/>
              </a:rPr>
              <a:t>思考，批判性思维</a:t>
            </a:r>
            <a:endParaRPr lang="zh-CN" altLang="en-US" sz="2400" dirty="0" smtClean="0">
              <a:latin typeface="新宋体" panose="02010609030101010101" charset="-122"/>
              <a:ea typeface="新宋体" panose="02010609030101010101" charset="-122"/>
            </a:endParaRPr>
          </a:p>
        </p:txBody>
      </p:sp>
      <p:sp>
        <p:nvSpPr>
          <p:cNvPr id="23" name="矩形 22"/>
          <p:cNvSpPr/>
          <p:nvPr/>
        </p:nvSpPr>
        <p:spPr>
          <a:xfrm>
            <a:off x="1196016" y="2702506"/>
            <a:ext cx="3992880" cy="460375"/>
          </a:xfrm>
          <a:prstGeom prst="rect">
            <a:avLst/>
          </a:prstGeom>
        </p:spPr>
        <p:txBody>
          <a:bodyPr wrap="none">
            <a:spAutoFit/>
          </a:bodyPr>
          <a:lstStyle/>
          <a:p>
            <a:pPr algn="just"/>
            <a:r>
              <a:rPr lang="zh-CN" altLang="en-US" sz="2400" dirty="0">
                <a:latin typeface="新宋体" panose="02010609030101010101" charset="-122"/>
                <a:ea typeface="新宋体" panose="02010609030101010101" charset="-122"/>
                <a:cs typeface="新宋体" panose="02010609030101010101" charset="-122"/>
              </a:rPr>
              <a:t>加强分析和解决问题的能力 </a:t>
            </a:r>
            <a:endParaRPr lang="zh-CN" altLang="en-US" sz="2400" dirty="0">
              <a:latin typeface="新宋体" panose="02010609030101010101" charset="-122"/>
              <a:ea typeface="新宋体" panose="02010609030101010101" charset="-122"/>
              <a:cs typeface="新宋体" panose="02010609030101010101" charset="-122"/>
            </a:endParaRPr>
          </a:p>
        </p:txBody>
      </p:sp>
      <p:sp>
        <p:nvSpPr>
          <p:cNvPr id="24" name="矩形 23"/>
          <p:cNvSpPr/>
          <p:nvPr/>
        </p:nvSpPr>
        <p:spPr>
          <a:xfrm>
            <a:off x="1233375" y="3177305"/>
            <a:ext cx="4145280" cy="460375"/>
          </a:xfrm>
          <a:prstGeom prst="rect">
            <a:avLst/>
          </a:prstGeom>
        </p:spPr>
        <p:txBody>
          <a:bodyPr wrap="none">
            <a:spAutoFit/>
          </a:bodyPr>
          <a:lstStyle/>
          <a:p>
            <a:pPr algn="just"/>
            <a:r>
              <a:rPr lang="zh-CN" altLang="en-US" sz="2400" dirty="0">
                <a:latin typeface="新宋体" panose="02010609030101010101" charset="-122"/>
                <a:ea typeface="新宋体" panose="02010609030101010101" charset="-122"/>
              </a:rPr>
              <a:t>提高人际交流技巧和社交技能</a:t>
            </a:r>
            <a:endParaRPr lang="zh-CN" altLang="en-US" sz="2400" dirty="0">
              <a:latin typeface="新宋体" panose="02010609030101010101" charset="-122"/>
              <a:ea typeface="新宋体" panose="02010609030101010101" charset="-122"/>
            </a:endParaRPr>
          </a:p>
        </p:txBody>
      </p:sp>
      <p:sp>
        <p:nvSpPr>
          <p:cNvPr id="25" name="矩形 24"/>
          <p:cNvSpPr/>
          <p:nvPr/>
        </p:nvSpPr>
        <p:spPr>
          <a:xfrm>
            <a:off x="5378450" y="1961515"/>
            <a:ext cx="7918450" cy="1578610"/>
          </a:xfrm>
          <a:prstGeom prst="rect">
            <a:avLst/>
          </a:prstGeom>
        </p:spPr>
        <p:txBody>
          <a:bodyPr wrap="square">
            <a:spAutoFit/>
          </a:bodyPr>
          <a:lstStyle/>
          <a:p>
            <a:pPr indent="0" algn="just" fontAlgn="auto">
              <a:lnSpc>
                <a:spcPts val="2900"/>
              </a:lnSpc>
              <a:buNone/>
            </a:pPr>
            <a:r>
              <a:rPr lang="en-US" altLang="zh-CN" sz="2400" dirty="0">
                <a:latin typeface="Times New Roman" panose="02020503050405090304" charset="0"/>
                <a:cs typeface="Times New Roman" panose="02020503050405090304" charset="0"/>
              </a:rPr>
              <a:t>acquire theoretical knowledge </a:t>
            </a:r>
            <a:endParaRPr lang="en-US" altLang="zh-CN" sz="2400" dirty="0">
              <a:latin typeface="Times New Roman" panose="02020503050405090304" charset="0"/>
              <a:cs typeface="Times New Roman" panose="02020503050405090304" charset="0"/>
            </a:endParaRPr>
          </a:p>
          <a:p>
            <a:pPr indent="0" algn="just" fontAlgn="auto">
              <a:lnSpc>
                <a:spcPts val="2900"/>
              </a:lnSpc>
              <a:buNone/>
            </a:pPr>
            <a:r>
              <a:rPr lang="en-US" altLang="zh-CN" sz="2400" dirty="0">
                <a:latin typeface="Times New Roman" panose="02020503050405090304" charset="0"/>
                <a:cs typeface="Times New Roman" panose="02020503050405090304" charset="0"/>
              </a:rPr>
              <a:t>develop independent and critical thinking </a:t>
            </a:r>
            <a:endParaRPr lang="en-US" altLang="zh-CN" sz="2400" dirty="0">
              <a:latin typeface="Times New Roman" panose="02020503050405090304" charset="0"/>
              <a:cs typeface="Times New Roman" panose="02020503050405090304" charset="0"/>
            </a:endParaRPr>
          </a:p>
          <a:p>
            <a:pPr indent="0" algn="just" fontAlgn="auto">
              <a:lnSpc>
                <a:spcPts val="2900"/>
              </a:lnSpc>
              <a:buNone/>
            </a:pPr>
            <a:r>
              <a:rPr lang="en-US" altLang="zh-CN" sz="2400" dirty="0">
                <a:latin typeface="Times New Roman" panose="02020503050405090304" charset="0"/>
                <a:cs typeface="Times New Roman" panose="02020503050405090304" charset="0"/>
              </a:rPr>
              <a:t>enhance analyzing skills and problem solving ability </a:t>
            </a:r>
            <a:endParaRPr lang="en-US" altLang="zh-CN" sz="2400" dirty="0">
              <a:latin typeface="Times New Roman" panose="02020503050405090304" charset="0"/>
              <a:cs typeface="Times New Roman" panose="02020503050405090304" charset="0"/>
            </a:endParaRPr>
          </a:p>
          <a:p>
            <a:pPr indent="0" algn="just" fontAlgn="auto">
              <a:lnSpc>
                <a:spcPts val="2900"/>
              </a:lnSpc>
              <a:buNone/>
            </a:pPr>
            <a:r>
              <a:rPr lang="en-US" altLang="zh-CN" sz="2400" dirty="0">
                <a:latin typeface="Times New Roman" panose="02020503050405090304" charset="0"/>
                <a:cs typeface="Times New Roman" panose="02020503050405090304" charset="0"/>
              </a:rPr>
              <a:t>improve communication and social skills</a:t>
            </a:r>
            <a:endParaRPr lang="en-US" altLang="zh-CN" sz="2400" dirty="0">
              <a:latin typeface="Times New Roman" panose="02020503050405090304" charset="0"/>
              <a:cs typeface="Times New Roman" panose="02020503050405090304" charset="0"/>
            </a:endParaRPr>
          </a:p>
        </p:txBody>
      </p:sp>
      <p:sp>
        <p:nvSpPr>
          <p:cNvPr id="26" name="矩形 25"/>
          <p:cNvSpPr/>
          <p:nvPr/>
        </p:nvSpPr>
        <p:spPr>
          <a:xfrm>
            <a:off x="1195836" y="3741828"/>
            <a:ext cx="4572000" cy="829945"/>
          </a:xfrm>
          <a:prstGeom prst="rect">
            <a:avLst/>
          </a:prstGeom>
        </p:spPr>
        <p:txBody>
          <a:bodyPr>
            <a:spAutoFit/>
          </a:bodyPr>
          <a:lstStyle/>
          <a:p>
            <a:pPr algn="just"/>
            <a:r>
              <a:rPr lang="zh-CN" altLang="en-US" sz="2400" dirty="0">
                <a:latin typeface="新宋体" panose="02010609030101010101" charset="-122"/>
                <a:ea typeface="新宋体" panose="02010609030101010101" charset="-122"/>
                <a:cs typeface="新宋体" panose="02010609030101010101" charset="-122"/>
              </a:rPr>
              <a:t>提高身体素质</a:t>
            </a:r>
            <a:endParaRPr lang="en-US" altLang="zh-CN" sz="2400" dirty="0">
              <a:latin typeface="新宋体" panose="02010609030101010101" charset="-122"/>
              <a:ea typeface="新宋体" panose="02010609030101010101" charset="-122"/>
              <a:cs typeface="新宋体" panose="02010609030101010101" charset="-122"/>
            </a:endParaRPr>
          </a:p>
          <a:p>
            <a:pPr algn="just"/>
            <a:r>
              <a:rPr lang="zh-CN" altLang="en-US" sz="2400" dirty="0">
                <a:latin typeface="新宋体" panose="02010609030101010101" charset="-122"/>
                <a:ea typeface="新宋体" panose="02010609030101010101" charset="-122"/>
                <a:cs typeface="新宋体" panose="02010609030101010101" charset="-122"/>
              </a:rPr>
              <a:t>养成良好的生活习惯 </a:t>
            </a:r>
            <a:endParaRPr lang="zh-CN" altLang="en-US" sz="2400" dirty="0">
              <a:latin typeface="新宋体" panose="02010609030101010101" charset="-122"/>
              <a:ea typeface="新宋体" panose="02010609030101010101" charset="-122"/>
              <a:cs typeface="新宋体" panose="02010609030101010101" charset="-122"/>
            </a:endParaRPr>
          </a:p>
        </p:txBody>
      </p:sp>
      <p:sp>
        <p:nvSpPr>
          <p:cNvPr id="27" name="矩形 26"/>
          <p:cNvSpPr/>
          <p:nvPr/>
        </p:nvSpPr>
        <p:spPr>
          <a:xfrm>
            <a:off x="5378764" y="3767161"/>
            <a:ext cx="3787145" cy="829945"/>
          </a:xfrm>
          <a:prstGeom prst="rect">
            <a:avLst/>
          </a:prstGeom>
        </p:spPr>
        <p:txBody>
          <a:bodyPr wrap="square">
            <a:spAutoFit/>
          </a:bodyPr>
          <a:lstStyle/>
          <a:p>
            <a:pPr algn="just"/>
            <a:r>
              <a:rPr lang="en-US" altLang="zh-CN" sz="2400" dirty="0" smtClean="0">
                <a:latin typeface="Times New Roman" panose="02020503050405090304" charset="0"/>
                <a:cs typeface="Times New Roman" panose="02020503050405090304" charset="0"/>
              </a:rPr>
              <a:t>develop </a:t>
            </a:r>
            <a:r>
              <a:rPr lang="en-US" altLang="zh-CN" sz="2400" dirty="0">
                <a:latin typeface="Times New Roman" panose="02020503050405090304" charset="0"/>
                <a:cs typeface="Times New Roman" panose="02020503050405090304" charset="0"/>
              </a:rPr>
              <a:t>physical fitness </a:t>
            </a:r>
            <a:endParaRPr lang="en-US" altLang="zh-CN" sz="2400" dirty="0" smtClean="0">
              <a:latin typeface="Times New Roman" panose="02020503050405090304" charset="0"/>
              <a:cs typeface="Times New Roman" panose="02020503050405090304" charset="0"/>
            </a:endParaRPr>
          </a:p>
          <a:p>
            <a:pPr algn="just"/>
            <a:r>
              <a:rPr lang="en-US" altLang="zh-CN" sz="2400" dirty="0" smtClean="0">
                <a:latin typeface="Times New Roman" panose="02020503050405090304" charset="0"/>
                <a:cs typeface="Times New Roman" panose="02020503050405090304" charset="0"/>
              </a:rPr>
              <a:t>form a healthy lifestyle </a:t>
            </a:r>
            <a:endParaRPr lang="en-US" altLang="zh-CN" sz="2400" dirty="0" smtClean="0">
              <a:latin typeface="Times New Roman" panose="02020503050405090304" charset="0"/>
              <a:cs typeface="Times New Roman" panose="02020503050405090304" charset="0"/>
            </a:endParaRPr>
          </a:p>
        </p:txBody>
      </p:sp>
      <p:sp>
        <p:nvSpPr>
          <p:cNvPr id="28" name="矩形 27"/>
          <p:cNvSpPr/>
          <p:nvPr/>
        </p:nvSpPr>
        <p:spPr>
          <a:xfrm>
            <a:off x="1232899" y="4597489"/>
            <a:ext cx="4572000" cy="829945"/>
          </a:xfrm>
          <a:prstGeom prst="rect">
            <a:avLst/>
          </a:prstGeom>
        </p:spPr>
        <p:txBody>
          <a:bodyPr>
            <a:spAutoFit/>
          </a:bodyPr>
          <a:lstStyle/>
          <a:p>
            <a:pPr algn="just"/>
            <a:r>
              <a:rPr lang="zh-CN" altLang="en-US" sz="2400" dirty="0">
                <a:latin typeface="新宋体" panose="02010609030101010101" charset="-122"/>
                <a:ea typeface="新宋体" panose="02010609030101010101" charset="-122"/>
                <a:cs typeface="新宋体" panose="02010609030101010101" charset="-122"/>
              </a:rPr>
              <a:t>提升文化修养</a:t>
            </a:r>
            <a:endParaRPr lang="en-US" altLang="zh-CN" sz="2400" dirty="0">
              <a:latin typeface="新宋体" panose="02010609030101010101" charset="-122"/>
              <a:ea typeface="新宋体" panose="02010609030101010101" charset="-122"/>
              <a:cs typeface="新宋体" panose="02010609030101010101" charset="-122"/>
            </a:endParaRPr>
          </a:p>
          <a:p>
            <a:pPr algn="just"/>
            <a:r>
              <a:rPr lang="zh-CN" altLang="en-US" sz="2400" dirty="0">
                <a:latin typeface="新宋体" panose="02010609030101010101" charset="-122"/>
                <a:ea typeface="新宋体" panose="02010609030101010101" charset="-122"/>
                <a:cs typeface="新宋体" panose="02010609030101010101" charset="-122"/>
              </a:rPr>
              <a:t>培养对艺术的欣赏水平</a:t>
            </a:r>
            <a:endParaRPr lang="zh-CN" altLang="en-US" sz="2400" dirty="0">
              <a:latin typeface="新宋体" panose="02010609030101010101" charset="-122"/>
              <a:ea typeface="新宋体" panose="02010609030101010101" charset="-122"/>
              <a:cs typeface="新宋体" panose="02010609030101010101" charset="-122"/>
            </a:endParaRPr>
          </a:p>
        </p:txBody>
      </p:sp>
      <p:sp>
        <p:nvSpPr>
          <p:cNvPr id="29" name="矩形 28"/>
          <p:cNvSpPr/>
          <p:nvPr/>
        </p:nvSpPr>
        <p:spPr>
          <a:xfrm>
            <a:off x="5378371" y="4602549"/>
            <a:ext cx="4572000" cy="829945"/>
          </a:xfrm>
          <a:prstGeom prst="rect">
            <a:avLst/>
          </a:prstGeom>
        </p:spPr>
        <p:txBody>
          <a:bodyPr>
            <a:spAutoFit/>
          </a:bodyPr>
          <a:lstStyle/>
          <a:p>
            <a:pPr algn="l"/>
            <a:r>
              <a:rPr lang="en-US" altLang="zh-CN" sz="2400" dirty="0" smtClean="0">
                <a:latin typeface="Times New Roman" panose="02020503050405090304" charset="0"/>
                <a:cs typeface="Times New Roman" panose="02020503050405090304" charset="0"/>
              </a:rPr>
              <a:t>self-cultivation</a:t>
            </a:r>
            <a:br>
              <a:rPr lang="en-US" altLang="zh-CN" sz="2400" dirty="0">
                <a:latin typeface="Times New Roman" panose="02020503050405090304" charset="0"/>
                <a:cs typeface="Times New Roman" panose="02020503050405090304" charset="0"/>
              </a:rPr>
            </a:br>
            <a:r>
              <a:rPr lang="en-US" altLang="zh-CN" sz="2400" dirty="0" smtClean="0">
                <a:latin typeface="Times New Roman" panose="02020503050405090304" charset="0"/>
                <a:cs typeface="Times New Roman" panose="02020503050405090304" charset="0"/>
              </a:rPr>
              <a:t>an </a:t>
            </a:r>
            <a:r>
              <a:rPr lang="en-US" altLang="zh-CN" sz="2400" dirty="0">
                <a:latin typeface="Times New Roman" panose="02020503050405090304" charset="0"/>
                <a:cs typeface="Times New Roman" panose="02020503050405090304" charset="0"/>
              </a:rPr>
              <a:t>appreciation of art</a:t>
            </a:r>
            <a:endParaRPr lang="en-US" altLang="zh-CN" sz="2400" dirty="0">
              <a:latin typeface="Times New Roman" panose="02020503050405090304" charset="0"/>
              <a:cs typeface="Times New Roman" panose="02020503050405090304" charset="0"/>
            </a:endParaRPr>
          </a:p>
        </p:txBody>
      </p:sp>
      <p:sp>
        <p:nvSpPr>
          <p:cNvPr id="30" name="矩形 29"/>
          <p:cNvSpPr/>
          <p:nvPr/>
        </p:nvSpPr>
        <p:spPr>
          <a:xfrm>
            <a:off x="1140189" y="5452583"/>
            <a:ext cx="4572000" cy="829945"/>
          </a:xfrm>
          <a:prstGeom prst="rect">
            <a:avLst/>
          </a:prstGeom>
        </p:spPr>
        <p:txBody>
          <a:bodyPr>
            <a:spAutoFit/>
          </a:bodyPr>
          <a:lstStyle/>
          <a:p>
            <a:pPr algn="just"/>
            <a:r>
              <a:rPr lang="zh-CN" altLang="en-US" sz="2400" dirty="0">
                <a:latin typeface="新宋体" panose="02010609030101010101" charset="-122"/>
                <a:ea typeface="新宋体" panose="02010609030101010101" charset="-122"/>
                <a:cs typeface="新宋体" panose="02010609030101010101" charset="-122"/>
              </a:rPr>
              <a:t>学习实用知识</a:t>
            </a:r>
            <a:r>
              <a:rPr lang="en-US" altLang="zh-CN" sz="2400" dirty="0">
                <a:latin typeface="新宋体" panose="02010609030101010101" charset="-122"/>
                <a:ea typeface="新宋体" panose="02010609030101010101" charset="-122"/>
                <a:cs typeface="新宋体" panose="02010609030101010101" charset="-122"/>
              </a:rPr>
              <a:t>/</a:t>
            </a:r>
            <a:r>
              <a:rPr lang="zh-CN" altLang="en-US" sz="2400" dirty="0">
                <a:latin typeface="新宋体" panose="02010609030101010101" charset="-122"/>
                <a:ea typeface="新宋体" panose="02010609030101010101" charset="-122"/>
                <a:cs typeface="新宋体" panose="02010609030101010101" charset="-122"/>
              </a:rPr>
              <a:t>加强动手能力 </a:t>
            </a:r>
            <a:endParaRPr lang="en-US" altLang="zh-CN" sz="2400" dirty="0">
              <a:latin typeface="新宋体" panose="02010609030101010101" charset="-122"/>
              <a:ea typeface="新宋体" panose="02010609030101010101" charset="-122"/>
              <a:cs typeface="新宋体" panose="02010609030101010101" charset="-122"/>
            </a:endParaRPr>
          </a:p>
          <a:p>
            <a:pPr algn="just"/>
            <a:r>
              <a:rPr lang="zh-CN" altLang="en-US" sz="2400" dirty="0">
                <a:latin typeface="新宋体" panose="02010609030101010101" charset="-122"/>
                <a:ea typeface="新宋体" panose="02010609030101010101" charset="-122"/>
                <a:cs typeface="新宋体" panose="02010609030101010101" charset="-122"/>
              </a:rPr>
              <a:t>有助于就业</a:t>
            </a:r>
            <a:r>
              <a:rPr lang="zh-CN" altLang="en-US" sz="2400" dirty="0">
                <a:latin typeface="新宋体" panose="02010609030101010101" charset="-122"/>
                <a:ea typeface="新宋体" panose="02010609030101010101" charset="-122"/>
                <a:cs typeface="新宋体" panose="02010609030101010101" charset="-122"/>
              </a:rPr>
              <a:t>前景 </a:t>
            </a:r>
            <a:endParaRPr lang="zh-CN" altLang="en-US" sz="2400" dirty="0">
              <a:latin typeface="新宋体" panose="02010609030101010101" charset="-122"/>
              <a:ea typeface="新宋体" panose="02010609030101010101" charset="-122"/>
              <a:cs typeface="新宋体" panose="02010609030101010101" charset="-122"/>
            </a:endParaRPr>
          </a:p>
        </p:txBody>
      </p:sp>
      <p:sp>
        <p:nvSpPr>
          <p:cNvPr id="31" name="矩形 30"/>
          <p:cNvSpPr/>
          <p:nvPr/>
        </p:nvSpPr>
        <p:spPr>
          <a:xfrm>
            <a:off x="5378653" y="5413805"/>
            <a:ext cx="4572000" cy="829945"/>
          </a:xfrm>
          <a:prstGeom prst="rect">
            <a:avLst/>
          </a:prstGeom>
        </p:spPr>
        <p:txBody>
          <a:bodyPr>
            <a:spAutoFit/>
          </a:bodyPr>
          <a:lstStyle/>
          <a:p>
            <a:pPr algn="just"/>
            <a:r>
              <a:rPr lang="en-US" altLang="zh-CN" sz="2400" dirty="0">
                <a:latin typeface="Times New Roman" panose="02020503050405090304" charset="0"/>
                <a:cs typeface="Times New Roman" panose="02020503050405090304" charset="0"/>
              </a:rPr>
              <a:t>gain practical skills </a:t>
            </a:r>
            <a:endParaRPr lang="en-US" altLang="zh-CN" sz="2400" dirty="0">
              <a:latin typeface="Times New Roman" panose="02020503050405090304" charset="0"/>
              <a:cs typeface="Times New Roman" panose="02020503050405090304" charset="0"/>
            </a:endParaRPr>
          </a:p>
          <a:p>
            <a:pPr algn="just"/>
            <a:r>
              <a:rPr lang="en-US" altLang="zh-CN" sz="2400" dirty="0">
                <a:latin typeface="Times New Roman" panose="02020503050405090304" charset="0"/>
                <a:cs typeface="Times New Roman" panose="02020503050405090304" charset="0"/>
              </a:rPr>
              <a:t>improve career prospects </a:t>
            </a:r>
            <a:endParaRPr lang="en-US" altLang="zh-CN" sz="2400" dirty="0">
              <a:latin typeface="Times New Roman" panose="02020503050405090304" charset="0"/>
              <a:cs typeface="Times New Roman" panose="02020503050405090304" charset="0"/>
            </a:endParaRPr>
          </a:p>
        </p:txBody>
      </p:sp>
      <p:sp>
        <p:nvSpPr>
          <p:cNvPr id="3" name="标题 1"/>
          <p:cNvSpPr>
            <a:spLocks noGrp="1"/>
          </p:cNvSpPr>
          <p:nvPr>
            <p:custDataLst>
              <p:tags r:id="rId3"/>
            </p:custDataLst>
          </p:nvPr>
        </p:nvSpPr>
        <p:spPr>
          <a:xfrm>
            <a:off x="2549525" y="349250"/>
            <a:ext cx="5921375"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教育</a:t>
            </a:r>
            <a:r>
              <a:rPr lang="zh-CN" altLang="en-US" sz="3600" b="0" dirty="0">
                <a:solidFill>
                  <a:schemeClr val="tx1"/>
                </a:solidFill>
                <a:latin typeface="Calibri" panose="020F0502020204030204" charset="0"/>
                <a:ea typeface="微软雅黑" panose="020B0503020204020204" charset="-122"/>
                <a:cs typeface="Calibri" panose="020F0502020204030204" charset="0"/>
              </a:rPr>
              <a:t>功能（目的）</a:t>
            </a:r>
            <a:r>
              <a:rPr lang="en-US" altLang="zh-CN" sz="3600" b="0" dirty="0">
                <a:solidFill>
                  <a:schemeClr val="tx1"/>
                </a:solidFill>
                <a:latin typeface="Calibri" panose="020F0502020204030204" charset="0"/>
                <a:ea typeface="微软雅黑" panose="020B0503020204020204" charset="-122"/>
                <a:cs typeface="Calibri" panose="020F0502020204030204" charset="0"/>
              </a:rPr>
              <a:t>---- </a:t>
            </a:r>
            <a:r>
              <a:rPr lang="zh-CN" altLang="en-US" sz="3600" b="0" dirty="0">
                <a:solidFill>
                  <a:schemeClr val="tx1"/>
                </a:solidFill>
                <a:latin typeface="Calibri" panose="020F0502020204030204" charset="0"/>
                <a:ea typeface="微软雅黑" panose="020B0503020204020204" charset="-122"/>
                <a:cs typeface="Calibri" panose="020F0502020204030204" charset="0"/>
              </a:rPr>
              <a:t>个人</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dissolve">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dissolve">
                                      <p:cBhvr>
                                        <p:cTn id="37" dur="500"/>
                                        <p:tgtEl>
                                          <p:spTgt spid="2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5">
                                            <p:txEl>
                                              <p:pRg st="1" end="1"/>
                                            </p:txEl>
                                          </p:spTgt>
                                        </p:tgtEl>
                                        <p:attrNameLst>
                                          <p:attrName>style.visibility</p:attrName>
                                        </p:attrNameLst>
                                      </p:cBhvr>
                                      <p:to>
                                        <p:strVal val="visible"/>
                                      </p:to>
                                    </p:set>
                                    <p:animEffect transition="in" filter="dissolve">
                                      <p:cBhvr>
                                        <p:cTn id="42" dur="500"/>
                                        <p:tgtEl>
                                          <p:spTgt spid="2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5">
                                            <p:txEl>
                                              <p:pRg st="2" end="2"/>
                                            </p:txEl>
                                          </p:spTgt>
                                        </p:tgtEl>
                                        <p:attrNameLst>
                                          <p:attrName>style.visibility</p:attrName>
                                        </p:attrNameLst>
                                      </p:cBhvr>
                                      <p:to>
                                        <p:strVal val="visible"/>
                                      </p:to>
                                    </p:set>
                                    <p:animEffect transition="in" filter="dissolve">
                                      <p:cBhvr>
                                        <p:cTn id="47" dur="500"/>
                                        <p:tgtEl>
                                          <p:spTgt spid="2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5">
                                            <p:txEl>
                                              <p:pRg st="3" end="3"/>
                                            </p:txEl>
                                          </p:spTgt>
                                        </p:tgtEl>
                                        <p:attrNameLst>
                                          <p:attrName>style.visibility</p:attrName>
                                        </p:attrNameLst>
                                      </p:cBhvr>
                                      <p:to>
                                        <p:strVal val="visible"/>
                                      </p:to>
                                    </p:set>
                                    <p:animEffect transition="in" filter="dissolve">
                                      <p:cBhvr>
                                        <p:cTn id="52" dur="500"/>
                                        <p:tgtEl>
                                          <p:spTgt spid="25">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6">
                                            <p:txEl>
                                              <p:pRg st="0" end="0"/>
                                            </p:txEl>
                                          </p:spTgt>
                                        </p:tgtEl>
                                        <p:attrNameLst>
                                          <p:attrName>style.visibility</p:attrName>
                                        </p:attrNameLst>
                                      </p:cBhvr>
                                      <p:to>
                                        <p:strVal val="visible"/>
                                      </p:to>
                                    </p:set>
                                    <p:animEffect transition="in" filter="dissolve">
                                      <p:cBhvr>
                                        <p:cTn id="57" dur="500"/>
                                        <p:tgtEl>
                                          <p:spTgt spid="2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6">
                                            <p:txEl>
                                              <p:pRg st="1" end="1"/>
                                            </p:txEl>
                                          </p:spTgt>
                                        </p:tgtEl>
                                        <p:attrNameLst>
                                          <p:attrName>style.visibility</p:attrName>
                                        </p:attrNameLst>
                                      </p:cBhvr>
                                      <p:to>
                                        <p:strVal val="visible"/>
                                      </p:to>
                                    </p:set>
                                    <p:animEffect transition="in" filter="dissolve">
                                      <p:cBhvr>
                                        <p:cTn id="62" dur="500"/>
                                        <p:tgtEl>
                                          <p:spTgt spid="26">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7">
                                            <p:txEl>
                                              <p:pRg st="0" end="0"/>
                                            </p:txEl>
                                          </p:spTgt>
                                        </p:tgtEl>
                                        <p:attrNameLst>
                                          <p:attrName>style.visibility</p:attrName>
                                        </p:attrNameLst>
                                      </p:cBhvr>
                                      <p:to>
                                        <p:strVal val="visible"/>
                                      </p:to>
                                    </p:set>
                                    <p:animEffect transition="in" filter="dissolve">
                                      <p:cBhvr>
                                        <p:cTn id="67" dur="500"/>
                                        <p:tgtEl>
                                          <p:spTgt spid="27">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7">
                                            <p:txEl>
                                              <p:pRg st="1" end="1"/>
                                            </p:txEl>
                                          </p:spTgt>
                                        </p:tgtEl>
                                        <p:attrNameLst>
                                          <p:attrName>style.visibility</p:attrName>
                                        </p:attrNameLst>
                                      </p:cBhvr>
                                      <p:to>
                                        <p:strVal val="visible"/>
                                      </p:to>
                                    </p:set>
                                    <p:animEffect transition="in" filter="dissolve">
                                      <p:cBhvr>
                                        <p:cTn id="72" dur="500"/>
                                        <p:tgtEl>
                                          <p:spTgt spid="27">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8">
                                            <p:txEl>
                                              <p:pRg st="0" end="0"/>
                                            </p:txEl>
                                          </p:spTgt>
                                        </p:tgtEl>
                                        <p:attrNameLst>
                                          <p:attrName>style.visibility</p:attrName>
                                        </p:attrNameLst>
                                      </p:cBhvr>
                                      <p:to>
                                        <p:strVal val="visible"/>
                                      </p:to>
                                    </p:set>
                                    <p:animEffect transition="in" filter="dissolve">
                                      <p:cBhvr>
                                        <p:cTn id="77" dur="500"/>
                                        <p:tgtEl>
                                          <p:spTgt spid="28">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8">
                                            <p:txEl>
                                              <p:pRg st="1" end="1"/>
                                            </p:txEl>
                                          </p:spTgt>
                                        </p:tgtEl>
                                        <p:attrNameLst>
                                          <p:attrName>style.visibility</p:attrName>
                                        </p:attrNameLst>
                                      </p:cBhvr>
                                      <p:to>
                                        <p:strVal val="visible"/>
                                      </p:to>
                                    </p:set>
                                    <p:animEffect transition="in" filter="dissolve">
                                      <p:cBhvr>
                                        <p:cTn id="82" dur="500"/>
                                        <p:tgtEl>
                                          <p:spTgt spid="28">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29">
                                            <p:txEl>
                                              <p:pRg st="0" end="0"/>
                                            </p:txEl>
                                          </p:spTgt>
                                        </p:tgtEl>
                                        <p:attrNameLst>
                                          <p:attrName>style.visibility</p:attrName>
                                        </p:attrNameLst>
                                      </p:cBhvr>
                                      <p:to>
                                        <p:strVal val="visible"/>
                                      </p:to>
                                    </p:set>
                                    <p:animEffect transition="in" filter="dissolve">
                                      <p:cBhvr>
                                        <p:cTn id="87" dur="500"/>
                                        <p:tgtEl>
                                          <p:spTgt spid="29">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dissolve">
                                      <p:cBhvr>
                                        <p:cTn id="92" dur="500"/>
                                        <p:tgtEl>
                                          <p:spTgt spid="30">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30">
                                            <p:txEl>
                                              <p:pRg st="1" end="1"/>
                                            </p:txEl>
                                          </p:spTgt>
                                        </p:tgtEl>
                                        <p:attrNameLst>
                                          <p:attrName>style.visibility</p:attrName>
                                        </p:attrNameLst>
                                      </p:cBhvr>
                                      <p:to>
                                        <p:strVal val="visible"/>
                                      </p:to>
                                    </p:set>
                                    <p:animEffect transition="in" filter="dissolve">
                                      <p:cBhvr>
                                        <p:cTn id="97" dur="500"/>
                                        <p:tgtEl>
                                          <p:spTgt spid="30">
                                            <p:txEl>
                                              <p:pRg st="1" end="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31">
                                            <p:txEl>
                                              <p:pRg st="0" end="0"/>
                                            </p:txEl>
                                          </p:spTgt>
                                        </p:tgtEl>
                                        <p:attrNameLst>
                                          <p:attrName>style.visibility</p:attrName>
                                        </p:attrNameLst>
                                      </p:cBhvr>
                                      <p:to>
                                        <p:strVal val="visible"/>
                                      </p:to>
                                    </p:set>
                                    <p:animEffect transition="in" filter="dissolve">
                                      <p:cBhvr>
                                        <p:cTn id="102" dur="500"/>
                                        <p:tgtEl>
                                          <p:spTgt spid="31">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nodeType="clickEffect">
                                  <p:stCondLst>
                                    <p:cond delay="0"/>
                                  </p:stCondLst>
                                  <p:childTnLst>
                                    <p:set>
                                      <p:cBhvr>
                                        <p:cTn id="106" dur="1" fill="hold">
                                          <p:stCondLst>
                                            <p:cond delay="0"/>
                                          </p:stCondLst>
                                        </p:cTn>
                                        <p:tgtEl>
                                          <p:spTgt spid="31">
                                            <p:txEl>
                                              <p:pRg st="1" end="1"/>
                                            </p:txEl>
                                          </p:spTgt>
                                        </p:tgtEl>
                                        <p:attrNameLst>
                                          <p:attrName>style.visibility</p:attrName>
                                        </p:attrNameLst>
                                      </p:cBhvr>
                                      <p:to>
                                        <p:strVal val="visible"/>
                                      </p:to>
                                    </p:set>
                                    <p:animEffect transition="in" filter="dissolve">
                                      <p:cBhvr>
                                        <p:cTn id="107"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62648" y="1216025"/>
            <a:ext cx="8786812" cy="1588"/>
          </a:xfrm>
          <a:prstGeom prst="line">
            <a:avLst/>
          </a:prstGeom>
          <a:ln>
            <a:solidFill>
              <a:srgbClr val="002060"/>
            </a:solidFill>
          </a:ln>
        </p:spPr>
        <p:style>
          <a:lnRef idx="3">
            <a:schemeClr val="accent2"/>
          </a:lnRef>
          <a:fillRef idx="0">
            <a:schemeClr val="accent2"/>
          </a:fillRef>
          <a:effectRef idx="2">
            <a:schemeClr val="accent2"/>
          </a:effectRef>
          <a:fontRef idx="minor">
            <a:schemeClr val="tx1"/>
          </a:fontRef>
        </p:style>
      </p:cxnSp>
      <p:sp>
        <p:nvSpPr>
          <p:cNvPr id="3" name="文本框 2"/>
          <p:cNvSpPr txBox="1"/>
          <p:nvPr/>
        </p:nvSpPr>
        <p:spPr>
          <a:xfrm>
            <a:off x="652780" y="1431925"/>
            <a:ext cx="10972800" cy="1198880"/>
          </a:xfrm>
          <a:prstGeom prst="rect">
            <a:avLst/>
          </a:prstGeom>
          <a:noFill/>
        </p:spPr>
        <p:txBody>
          <a:bodyPr wrap="square" rtlCol="0">
            <a:spAutoFit/>
          </a:bodyPr>
          <a:lstStyle/>
          <a:p>
            <a:r>
              <a:rPr lang="en-US" altLang="zh-CN" sz="2400" dirty="0">
                <a:latin typeface="Calibri" panose="020F0502020204030204" charset="0"/>
                <a:ea typeface="微软雅黑" panose="020B0503020204020204" charset="-122"/>
                <a:cs typeface="Calibri" panose="020F0502020204030204" charset="0"/>
              </a:rPr>
              <a:t>Some people think it is important for all children to learn </a:t>
            </a:r>
            <a:r>
              <a:rPr lang="en-US" altLang="zh-CN" sz="2400" dirty="0">
                <a:solidFill>
                  <a:srgbClr val="00B050"/>
                </a:solidFill>
                <a:latin typeface="Calibri" panose="020F0502020204030204" charset="0"/>
                <a:ea typeface="微软雅黑" panose="020B0503020204020204" charset="-122"/>
                <a:cs typeface="Calibri" panose="020F0502020204030204" charset="0"/>
              </a:rPr>
              <a:t>history</a:t>
            </a:r>
            <a:r>
              <a:rPr lang="en-US" altLang="zh-CN" sz="2400" dirty="0">
                <a:latin typeface="Calibri" panose="020F0502020204030204" charset="0"/>
                <a:ea typeface="微软雅黑" panose="020B0503020204020204" charset="-122"/>
                <a:cs typeface="Calibri" panose="020F0502020204030204" charset="0"/>
              </a:rPr>
              <a:t> at school. Others believe that other subjects like </a:t>
            </a:r>
            <a:r>
              <a:rPr lang="en-US" altLang="zh-CN" sz="2400" dirty="0">
                <a:solidFill>
                  <a:srgbClr val="00B050"/>
                </a:solidFill>
                <a:latin typeface="Calibri" panose="020F0502020204030204" charset="0"/>
                <a:ea typeface="微软雅黑" panose="020B0503020204020204" charset="-122"/>
                <a:cs typeface="Calibri" panose="020F0502020204030204" charset="0"/>
              </a:rPr>
              <a:t>science and mathematics</a:t>
            </a:r>
            <a:r>
              <a:rPr lang="en-US" altLang="zh-CN" sz="2400" dirty="0">
                <a:latin typeface="Calibri" panose="020F0502020204030204" charset="0"/>
                <a:ea typeface="微软雅黑" panose="020B0503020204020204" charset="-122"/>
                <a:cs typeface="Calibri" panose="020F0502020204030204" charset="0"/>
              </a:rPr>
              <a:t> are more relevant to children’s development today. Discuss both views and give your opinion. </a:t>
            </a:r>
            <a:r>
              <a:rPr lang="zh-CN" sz="2400">
                <a:latin typeface="Calibri" panose="020F0502020204030204" charset="0"/>
                <a:ea typeface="宋体" pitchFamily="2" charset="-122"/>
                <a:cs typeface="Calibri" panose="020F0502020204030204" charset="0"/>
                <a:sym typeface="+mn-ea"/>
              </a:rPr>
              <a:t>2019-8-1</a:t>
            </a:r>
            <a:endParaRPr lang="en-US" altLang="zh-CN" sz="2400" dirty="0">
              <a:latin typeface="Calibri" panose="020F0502020204030204" charset="0"/>
              <a:ea typeface="微软雅黑" panose="020B0503020204020204" charset="-122"/>
              <a:cs typeface="Calibri" panose="020F0502020204030204" charset="0"/>
            </a:endParaRPr>
          </a:p>
        </p:txBody>
      </p:sp>
      <p:sp>
        <p:nvSpPr>
          <p:cNvPr id="5" name="文本框 4"/>
          <p:cNvSpPr txBox="1"/>
          <p:nvPr/>
        </p:nvSpPr>
        <p:spPr>
          <a:xfrm>
            <a:off x="555625" y="5589270"/>
            <a:ext cx="10360660" cy="829945"/>
          </a:xfrm>
          <a:prstGeom prst="rect">
            <a:avLst/>
          </a:prstGeom>
          <a:noFill/>
        </p:spPr>
        <p:txBody>
          <a:bodyPr wrap="square" rtlCol="0" anchor="t">
            <a:spAutoFit/>
          </a:bodyPr>
          <a:p>
            <a:pPr indent="0"/>
            <a:r>
              <a:rPr lang="en-US" sz="2400">
                <a:latin typeface="Calibri" panose="020F0502020204030204" charset="0"/>
                <a:ea typeface="宋体" pitchFamily="2" charset="-122"/>
                <a:cs typeface="Calibri" panose="020F0502020204030204" charset="0"/>
                <a:sym typeface="+mn-ea"/>
              </a:rPr>
              <a:t>Parents should encourage children to spend less time studying and more time doing </a:t>
            </a:r>
            <a:r>
              <a:rPr lang="en-US" sz="2400">
                <a:solidFill>
                  <a:srgbClr val="00B050"/>
                </a:solidFill>
                <a:latin typeface="Calibri" panose="020F0502020204030204" charset="0"/>
                <a:ea typeface="宋体" pitchFamily="2" charset="-122"/>
                <a:cs typeface="Calibri" panose="020F0502020204030204" charset="0"/>
                <a:sym typeface="+mn-ea"/>
              </a:rPr>
              <a:t>physical activities</a:t>
            </a:r>
            <a:r>
              <a:rPr lang="en-US" sz="2400">
                <a:latin typeface="Calibri" panose="020F0502020204030204" charset="0"/>
                <a:ea typeface="宋体" pitchFamily="2" charset="-122"/>
                <a:cs typeface="Calibri" panose="020F0502020204030204" charset="0"/>
                <a:sym typeface="+mn-ea"/>
              </a:rPr>
              <a:t>. To what extent do you agree or disagree? 2021.2.20.</a:t>
            </a:r>
            <a:endParaRPr lang="en-US" altLang="en-US" sz="2400">
              <a:latin typeface="Calibri" panose="020F0502020204030204" charset="0"/>
              <a:ea typeface="宋体" pitchFamily="2" charset="-122"/>
              <a:cs typeface="Calibri" panose="020F0502020204030204" charset="0"/>
              <a:sym typeface="+mn-ea"/>
            </a:endParaRPr>
          </a:p>
        </p:txBody>
      </p:sp>
      <p:sp>
        <p:nvSpPr>
          <p:cNvPr id="7" name="文本框 6"/>
          <p:cNvSpPr txBox="1"/>
          <p:nvPr/>
        </p:nvSpPr>
        <p:spPr>
          <a:xfrm>
            <a:off x="555625" y="3693160"/>
            <a:ext cx="10457815" cy="1198880"/>
          </a:xfrm>
          <a:prstGeom prst="rect">
            <a:avLst/>
          </a:prstGeom>
          <a:noFill/>
        </p:spPr>
        <p:txBody>
          <a:bodyPr wrap="square" rtlCol="0">
            <a:spAutoFit/>
          </a:bodyPr>
          <a:p>
            <a:r>
              <a:rPr lang="en-US" altLang="zh-CN" sz="2400" dirty="0">
                <a:latin typeface="Calibri" panose="020F0502020204030204" charset="0"/>
                <a:ea typeface="微软雅黑" panose="020B0503020204020204" charset="-122"/>
                <a:cs typeface="Calibri" panose="020F0502020204030204" charset="0"/>
                <a:sym typeface="+mn-ea"/>
              </a:rPr>
              <a:t>Some people believe that university education should focus on </a:t>
            </a:r>
            <a:r>
              <a:rPr lang="en-US" altLang="zh-CN" sz="2400" dirty="0">
                <a:solidFill>
                  <a:srgbClr val="00B050"/>
                </a:solidFill>
                <a:latin typeface="Calibri" panose="020F0502020204030204" charset="0"/>
                <a:ea typeface="微软雅黑" panose="020B0503020204020204" charset="-122"/>
                <a:cs typeface="Calibri" panose="020F0502020204030204" charset="0"/>
                <a:sym typeface="+mn-ea"/>
              </a:rPr>
              <a:t>the skills of employment </a:t>
            </a:r>
            <a:r>
              <a:rPr lang="en-US" altLang="zh-CN" sz="2400" dirty="0">
                <a:latin typeface="Calibri" panose="020F0502020204030204" charset="0"/>
                <a:ea typeface="微软雅黑" panose="020B0503020204020204" charset="-122"/>
                <a:cs typeface="Calibri" panose="020F0502020204030204" charset="0"/>
                <a:sym typeface="+mn-ea"/>
              </a:rPr>
              <a:t>for the future. Others think university education should focus on </a:t>
            </a:r>
            <a:r>
              <a:rPr lang="en-US" altLang="zh-CN" sz="2400" dirty="0">
                <a:solidFill>
                  <a:srgbClr val="00B050"/>
                </a:solidFill>
                <a:latin typeface="Calibri" panose="020F0502020204030204" charset="0"/>
                <a:ea typeface="微软雅黑" panose="020B0503020204020204" charset="-122"/>
                <a:cs typeface="Calibri" panose="020F0502020204030204" charset="0"/>
                <a:sym typeface="+mn-ea"/>
              </a:rPr>
              <a:t>academic study </a:t>
            </a:r>
            <a:r>
              <a:rPr lang="en-US" altLang="zh-CN" sz="2400" dirty="0">
                <a:latin typeface="Calibri" panose="020F0502020204030204" charset="0"/>
                <a:ea typeface="微软雅黑" panose="020B0503020204020204" charset="-122"/>
                <a:cs typeface="Calibri" panose="020F0502020204030204" charset="0"/>
                <a:sym typeface="+mn-ea"/>
              </a:rPr>
              <a:t>only. Discuss both views and give your opinion. 2021.06.12</a:t>
            </a:r>
            <a:endParaRPr lang="en-US" altLang="zh-CN" sz="2400" dirty="0">
              <a:latin typeface="Calibri" panose="020F0502020204030204" charset="0"/>
              <a:ea typeface="微软雅黑" panose="020B0503020204020204" charset="-122"/>
              <a:cs typeface="Calibri" panose="020F0502020204030204" charset="0"/>
            </a:endParaRPr>
          </a:p>
        </p:txBody>
      </p:sp>
      <p:sp>
        <p:nvSpPr>
          <p:cNvPr id="8" name="标题 1"/>
          <p:cNvSpPr>
            <a:spLocks noGrp="1"/>
          </p:cNvSpPr>
          <p:nvPr>
            <p:custDataLst>
              <p:tags r:id="rId1"/>
            </p:custDataLst>
          </p:nvPr>
        </p:nvSpPr>
        <p:spPr>
          <a:xfrm>
            <a:off x="2720975" y="485775"/>
            <a:ext cx="5650865"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教育内容</a:t>
            </a:r>
            <a:r>
              <a:rPr lang="en-US" altLang="zh-CN" sz="3600" b="0" dirty="0">
                <a:solidFill>
                  <a:schemeClr val="tx1"/>
                </a:solidFill>
                <a:latin typeface="Calibri" panose="020F0502020204030204" charset="0"/>
                <a:ea typeface="微软雅黑" panose="020B0503020204020204" charset="-122"/>
                <a:cs typeface="Calibri" panose="020F0502020204030204" charset="0"/>
              </a:rPr>
              <a:t>---- </a:t>
            </a:r>
            <a:r>
              <a:rPr lang="zh-CN" altLang="en-US" sz="3600" b="0" dirty="0">
                <a:solidFill>
                  <a:schemeClr val="tx1"/>
                </a:solidFill>
                <a:latin typeface="Calibri" panose="020F0502020204030204" charset="0"/>
                <a:ea typeface="微软雅黑" panose="020B0503020204020204" charset="-122"/>
                <a:cs typeface="Calibri" panose="020F0502020204030204" charset="0"/>
              </a:rPr>
              <a:t>相关</a:t>
            </a:r>
            <a:r>
              <a:rPr lang="zh-CN" altLang="en-US" sz="3600" b="0" dirty="0">
                <a:solidFill>
                  <a:schemeClr val="tx1"/>
                </a:solidFill>
                <a:latin typeface="Calibri" panose="020F0502020204030204" charset="0"/>
                <a:ea typeface="微软雅黑" panose="020B0503020204020204" charset="-122"/>
                <a:cs typeface="Calibri" panose="020F0502020204030204" charset="0"/>
              </a:rPr>
              <a:t>考题回顾</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690688" y="1478915"/>
            <a:ext cx="8786812" cy="1588"/>
          </a:xfrm>
          <a:prstGeom prst="line">
            <a:avLst/>
          </a:prstGeom>
          <a:ln>
            <a:solidFill>
              <a:srgbClr val="002060"/>
            </a:solidFill>
          </a:ln>
        </p:spPr>
        <p:style>
          <a:lnRef idx="3">
            <a:schemeClr val="accent2"/>
          </a:lnRef>
          <a:fillRef idx="0">
            <a:schemeClr val="accent2"/>
          </a:fillRef>
          <a:effectRef idx="2">
            <a:schemeClr val="accent2"/>
          </a:effectRef>
          <a:fontRef idx="minor">
            <a:schemeClr val="tx1"/>
          </a:fontRef>
        </p:style>
      </p:cxnSp>
      <p:sp>
        <p:nvSpPr>
          <p:cNvPr id="4" name="标题 1"/>
          <p:cNvSpPr>
            <a:spLocks noGrp="1"/>
          </p:cNvSpPr>
          <p:nvPr>
            <p:custDataLst>
              <p:tags r:id="rId1"/>
            </p:custDataLst>
          </p:nvPr>
        </p:nvSpPr>
        <p:spPr>
          <a:xfrm>
            <a:off x="4826000" y="694690"/>
            <a:ext cx="2327910"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教育</a:t>
            </a:r>
            <a:r>
              <a:rPr lang="zh-CN" altLang="en-US" sz="3600" b="0" dirty="0">
                <a:solidFill>
                  <a:schemeClr val="tx1"/>
                </a:solidFill>
                <a:latin typeface="Calibri" panose="020F0502020204030204" charset="0"/>
                <a:ea typeface="微软雅黑" panose="020B0503020204020204" charset="-122"/>
                <a:cs typeface="Calibri" panose="020F0502020204030204" charset="0"/>
              </a:rPr>
              <a:t>内容</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
        <p:nvSpPr>
          <p:cNvPr id="100" name="文本框 99"/>
          <p:cNvSpPr txBox="1"/>
          <p:nvPr/>
        </p:nvSpPr>
        <p:spPr>
          <a:xfrm>
            <a:off x="923290" y="1548765"/>
            <a:ext cx="10450195" cy="829945"/>
          </a:xfrm>
          <a:prstGeom prst="rect">
            <a:avLst/>
          </a:prstGeom>
          <a:solidFill>
            <a:schemeClr val="accent1">
              <a:lumMod val="20000"/>
              <a:lumOff val="80000"/>
            </a:schemeClr>
          </a:solidFill>
          <a:ln w="9525">
            <a:noFill/>
          </a:ln>
        </p:spPr>
        <p:txBody>
          <a:bodyPr wrap="square">
            <a:spAutoFit/>
          </a:bodyPr>
          <a:p>
            <a:pPr indent="0"/>
            <a:r>
              <a:rPr lang="en-US" sz="2400" b="1">
                <a:latin typeface="Calibri" panose="020F0502020204030204" charset="0"/>
                <a:ea typeface="宋体" pitchFamily="2" charset="-122"/>
                <a:cs typeface="Calibri" panose="020F0502020204030204" charset="0"/>
              </a:rPr>
              <a:t>Categorise the subjects below into three groups:  </a:t>
            </a:r>
            <a:endParaRPr lang="en-US" sz="2400" b="1">
              <a:latin typeface="Calibri" panose="020F0502020204030204" charset="0"/>
              <a:ea typeface="宋体" pitchFamily="2" charset="-122"/>
              <a:cs typeface="Calibri" panose="020F0502020204030204" charset="0"/>
            </a:endParaRPr>
          </a:p>
          <a:p>
            <a:pPr indent="0"/>
            <a:r>
              <a:rPr lang="en-US" sz="2400" b="1">
                <a:latin typeface="Calibri" panose="020F0502020204030204" charset="0"/>
                <a:ea typeface="宋体" pitchFamily="2" charset="-122"/>
                <a:cs typeface="Calibri" panose="020F0502020204030204" charset="0"/>
              </a:rPr>
              <a:t>Arts and Humanities(</a:t>
            </a:r>
            <a:r>
              <a:rPr lang="en-US" sz="2400" b="1">
                <a:highlight>
                  <a:srgbClr val="FFFF00"/>
                </a:highlight>
                <a:latin typeface="Calibri" panose="020F0502020204030204" charset="0"/>
                <a:ea typeface="宋体" pitchFamily="2" charset="-122"/>
                <a:cs typeface="Calibri" panose="020F0502020204030204" charset="0"/>
              </a:rPr>
              <a:t>AH</a:t>
            </a:r>
            <a:r>
              <a:rPr lang="en-US" sz="2400" b="1">
                <a:latin typeface="Calibri" panose="020F0502020204030204" charset="0"/>
                <a:ea typeface="宋体" pitchFamily="2" charset="-122"/>
                <a:cs typeface="Calibri" panose="020F0502020204030204" charset="0"/>
              </a:rPr>
              <a:t>),  Social Sciences(</a:t>
            </a:r>
            <a:r>
              <a:rPr lang="en-US" sz="2400" b="1">
                <a:highlight>
                  <a:srgbClr val="FFFF00"/>
                </a:highlight>
                <a:latin typeface="Calibri" panose="020F0502020204030204" charset="0"/>
                <a:ea typeface="宋体" pitchFamily="2" charset="-122"/>
                <a:cs typeface="Calibri" panose="020F0502020204030204" charset="0"/>
              </a:rPr>
              <a:t>SS</a:t>
            </a:r>
            <a:r>
              <a:rPr lang="en-US" sz="2400" b="1">
                <a:latin typeface="Calibri" panose="020F0502020204030204" charset="0"/>
                <a:ea typeface="宋体" pitchFamily="2" charset="-122"/>
                <a:cs typeface="Calibri" panose="020F0502020204030204" charset="0"/>
              </a:rPr>
              <a:t>)   or  Science and Technology(</a:t>
            </a:r>
            <a:r>
              <a:rPr lang="en-US" sz="2400" b="1">
                <a:highlight>
                  <a:srgbClr val="FFFF00"/>
                </a:highlight>
                <a:latin typeface="Calibri" panose="020F0502020204030204" charset="0"/>
                <a:ea typeface="宋体" pitchFamily="2" charset="-122"/>
                <a:cs typeface="Calibri" panose="020F0502020204030204" charset="0"/>
              </a:rPr>
              <a:t>ST</a:t>
            </a:r>
            <a:r>
              <a:rPr lang="en-US" sz="2400" b="1">
                <a:latin typeface="Calibri" panose="020F0502020204030204" charset="0"/>
                <a:ea typeface="宋体" pitchFamily="2" charset="-122"/>
                <a:cs typeface="Calibri" panose="020F0502020204030204" charset="0"/>
              </a:rPr>
              <a:t>)</a:t>
            </a:r>
            <a:endParaRPr lang="en-US" altLang="en-US" sz="2400" b="1">
              <a:latin typeface="Calibri" panose="020F0502020204030204" charset="0"/>
              <a:ea typeface="宋体" pitchFamily="2" charset="-122"/>
              <a:cs typeface="Calibri" panose="020F0502020204030204" charset="0"/>
            </a:endParaRPr>
          </a:p>
        </p:txBody>
      </p:sp>
      <p:sp>
        <p:nvSpPr>
          <p:cNvPr id="5" name="文本框 4"/>
          <p:cNvSpPr txBox="1"/>
          <p:nvPr/>
        </p:nvSpPr>
        <p:spPr>
          <a:xfrm>
            <a:off x="1104265" y="3053080"/>
            <a:ext cx="3268980" cy="2306955"/>
          </a:xfrm>
          <a:prstGeom prst="rect">
            <a:avLst/>
          </a:prstGeom>
          <a:solidFill>
            <a:schemeClr val="accent4">
              <a:lumMod val="20000"/>
              <a:lumOff val="80000"/>
            </a:schemeClr>
          </a:solidFill>
          <a:ln w="9525">
            <a:noFill/>
          </a:ln>
        </p:spPr>
        <p:txBody>
          <a:bodyPr wrap="square">
            <a:spAutoFit/>
          </a:bodyPr>
          <a:p>
            <a:pPr indent="0"/>
            <a:r>
              <a:rPr lang="en-US" sz="2400" b="0">
                <a:latin typeface="Calibri" panose="020F0502020204030204" charset="0"/>
                <a:ea typeface="宋体" pitchFamily="2" charset="-122"/>
                <a:cs typeface="Times New Roman" panose="02020503050405090304" charset="0"/>
              </a:rPr>
              <a:t>mathematics____</a:t>
            </a:r>
            <a:endParaRPr lang="en-US" sz="2400" b="0">
              <a:latin typeface="Calibri" panose="020F0502020204030204" charset="0"/>
              <a:ea typeface="宋体" pitchFamily="2" charset="-122"/>
              <a:cs typeface="Times New Roman" panose="02020503050405090304" charset="0"/>
            </a:endParaRPr>
          </a:p>
          <a:p>
            <a:pPr indent="0"/>
            <a:r>
              <a:rPr lang="en-US" sz="2400" b="0">
                <a:latin typeface="Calibri" panose="020F0502020204030204" charset="0"/>
                <a:ea typeface="宋体" pitchFamily="2" charset="-122"/>
                <a:cs typeface="Times New Roman" panose="02020503050405090304" charset="0"/>
              </a:rPr>
              <a:t>philosophy ____</a:t>
            </a:r>
            <a:endParaRPr lang="en-US" sz="2400" b="0">
              <a:latin typeface="Calibri" panose="020F0502020204030204" charset="0"/>
              <a:ea typeface="宋体" pitchFamily="2" charset="-122"/>
              <a:cs typeface="Times New Roman" panose="02020503050405090304" charset="0"/>
            </a:endParaRPr>
          </a:p>
          <a:p>
            <a:pPr indent="0"/>
            <a:r>
              <a:rPr lang="en-US" sz="2400" b="0">
                <a:latin typeface="Calibri" panose="020F0502020204030204" charset="0"/>
                <a:ea typeface="宋体" pitchFamily="2" charset="-122"/>
                <a:cs typeface="Times New Roman" panose="02020503050405090304" charset="0"/>
              </a:rPr>
              <a:t>chemistry____</a:t>
            </a:r>
            <a:endParaRPr lang="en-US" sz="2400" b="0">
              <a:latin typeface="Calibri" panose="020F0502020204030204" charset="0"/>
              <a:ea typeface="宋体" pitchFamily="2" charset="-122"/>
              <a:cs typeface="Times New Roman" panose="02020503050405090304" charset="0"/>
            </a:endParaRPr>
          </a:p>
          <a:p>
            <a:pPr indent="0"/>
            <a:r>
              <a:rPr lang="en-US" sz="2400" b="0">
                <a:latin typeface="Calibri" panose="020F0502020204030204" charset="0"/>
                <a:ea typeface="宋体" pitchFamily="2" charset="-122"/>
                <a:cs typeface="Times New Roman" panose="02020503050405090304" charset="0"/>
              </a:rPr>
              <a:t>business studies ____</a:t>
            </a:r>
            <a:endParaRPr lang="en-US" sz="2400" b="0">
              <a:latin typeface="Calibri" panose="020F0502020204030204" charset="0"/>
              <a:ea typeface="宋体" pitchFamily="2" charset="-122"/>
              <a:cs typeface="Times New Roman" panose="02020503050405090304" charset="0"/>
            </a:endParaRPr>
          </a:p>
          <a:p>
            <a:pPr indent="0"/>
            <a:r>
              <a:rPr lang="en-US" sz="2400" b="0">
                <a:latin typeface="Calibri" panose="020F0502020204030204" charset="0"/>
                <a:ea typeface="宋体" pitchFamily="2" charset="-122"/>
                <a:cs typeface="Times New Roman" panose="02020503050405090304" charset="0"/>
              </a:rPr>
              <a:t>media studies____</a:t>
            </a:r>
            <a:endParaRPr lang="en-US" sz="2400" b="0">
              <a:latin typeface="Calibri" panose="020F0502020204030204" charset="0"/>
              <a:ea typeface="宋体" pitchFamily="2" charset="-122"/>
              <a:cs typeface="Times New Roman" panose="02020503050405090304" charset="0"/>
            </a:endParaRPr>
          </a:p>
          <a:p>
            <a:pPr indent="0"/>
            <a:r>
              <a:rPr lang="en-US" sz="2400" b="0">
                <a:latin typeface="Calibri" panose="020F0502020204030204" charset="0"/>
                <a:ea typeface="宋体" pitchFamily="2" charset="-122"/>
                <a:cs typeface="Times New Roman" panose="02020503050405090304" charset="0"/>
              </a:rPr>
              <a:t>English literature____</a:t>
            </a:r>
            <a:endParaRPr lang="en-US" altLang="en-US" sz="2400" b="0">
              <a:latin typeface="Calibri" panose="020F0502020204030204" charset="0"/>
              <a:ea typeface="宋体" pitchFamily="2" charset="-122"/>
              <a:cs typeface="Times New Roman" panose="02020503050405090304" charset="0"/>
            </a:endParaRPr>
          </a:p>
        </p:txBody>
      </p:sp>
      <p:sp>
        <p:nvSpPr>
          <p:cNvPr id="9" name="文本框 8"/>
          <p:cNvSpPr txBox="1"/>
          <p:nvPr/>
        </p:nvSpPr>
        <p:spPr>
          <a:xfrm>
            <a:off x="5842000" y="3116580"/>
            <a:ext cx="5080000" cy="2306955"/>
          </a:xfrm>
          <a:prstGeom prst="rect">
            <a:avLst/>
          </a:prstGeom>
          <a:solidFill>
            <a:schemeClr val="accent4">
              <a:lumMod val="20000"/>
              <a:lumOff val="80000"/>
            </a:schemeClr>
          </a:solidFill>
          <a:ln w="9525">
            <a:noFill/>
          </a:ln>
        </p:spPr>
        <p:txBody>
          <a:bodyPr>
            <a:spAutoFit/>
          </a:bodyPr>
          <a:p>
            <a:pPr indent="0"/>
            <a:r>
              <a:rPr lang="en-US" sz="2400" b="0">
                <a:latin typeface="Calibri" panose="020F0502020204030204" charset="0"/>
                <a:ea typeface="宋体" pitchFamily="2" charset="-122"/>
                <a:cs typeface="Times New Roman" panose="02020503050405090304" charset="0"/>
              </a:rPr>
              <a:t>sociology____</a:t>
            </a:r>
            <a:endParaRPr lang="en-US" sz="2400" b="0">
              <a:latin typeface="Calibri" panose="020F0502020204030204" charset="0"/>
              <a:ea typeface="宋体" pitchFamily="2" charset="-122"/>
              <a:cs typeface="Times New Roman" panose="02020503050405090304" charset="0"/>
            </a:endParaRPr>
          </a:p>
          <a:p>
            <a:pPr indent="0"/>
            <a:r>
              <a:rPr lang="en-US" sz="2400" b="0">
                <a:latin typeface="Calibri" panose="020F0502020204030204" charset="0"/>
                <a:ea typeface="宋体" pitchFamily="2" charset="-122"/>
                <a:cs typeface="Times New Roman" panose="02020503050405090304" charset="0"/>
              </a:rPr>
              <a:t>law ____</a:t>
            </a:r>
            <a:endParaRPr lang="en-US" sz="2400" b="0">
              <a:latin typeface="Calibri" panose="020F0502020204030204" charset="0"/>
              <a:ea typeface="宋体" pitchFamily="2" charset="-122"/>
              <a:cs typeface="Times New Roman" panose="02020503050405090304" charset="0"/>
            </a:endParaRPr>
          </a:p>
          <a:p>
            <a:pPr indent="0"/>
            <a:r>
              <a:rPr lang="en-US" sz="2400" b="0">
                <a:latin typeface="Calibri" panose="020F0502020204030204" charset="0"/>
                <a:ea typeface="宋体" pitchFamily="2" charset="-122"/>
                <a:cs typeface="Times New Roman" panose="02020503050405090304" charset="0"/>
              </a:rPr>
              <a:t>biology____</a:t>
            </a:r>
            <a:endParaRPr lang="en-US" sz="2400" b="0">
              <a:latin typeface="Calibri" panose="020F0502020204030204" charset="0"/>
              <a:ea typeface="宋体" pitchFamily="2" charset="-122"/>
              <a:cs typeface="Times New Roman" panose="02020503050405090304" charset="0"/>
            </a:endParaRPr>
          </a:p>
          <a:p>
            <a:pPr indent="0"/>
            <a:r>
              <a:rPr lang="en-US" sz="2400" b="0">
                <a:latin typeface="Calibri" panose="020F0502020204030204" charset="0"/>
                <a:ea typeface="宋体" pitchFamily="2" charset="-122"/>
                <a:cs typeface="Times New Roman" panose="02020503050405090304" charset="0"/>
              </a:rPr>
              <a:t>engineering____</a:t>
            </a:r>
            <a:endParaRPr lang="en-US" sz="2400" b="0">
              <a:latin typeface="Calibri" panose="020F0502020204030204" charset="0"/>
              <a:ea typeface="宋体" pitchFamily="2" charset="-122"/>
              <a:cs typeface="Times New Roman" panose="02020503050405090304" charset="0"/>
            </a:endParaRPr>
          </a:p>
          <a:p>
            <a:pPr indent="0"/>
            <a:r>
              <a:rPr lang="en-US" sz="2400" b="0">
                <a:latin typeface="Calibri" panose="020F0502020204030204" charset="0"/>
                <a:ea typeface="宋体" pitchFamily="2" charset="-122"/>
                <a:cs typeface="Times New Roman" panose="02020503050405090304" charset="0"/>
              </a:rPr>
              <a:t>history____</a:t>
            </a:r>
            <a:endParaRPr lang="en-US" sz="2400" b="0">
              <a:latin typeface="Calibri" panose="020F0502020204030204" charset="0"/>
              <a:ea typeface="宋体" pitchFamily="2" charset="-122"/>
              <a:cs typeface="Times New Roman" panose="02020503050405090304" charset="0"/>
            </a:endParaRPr>
          </a:p>
          <a:p>
            <a:pPr indent="0"/>
            <a:r>
              <a:rPr lang="en-US" sz="2400" b="0">
                <a:latin typeface="Calibri" panose="020F0502020204030204" charset="0"/>
                <a:ea typeface="宋体" pitchFamily="2" charset="-122"/>
                <a:cs typeface="Times New Roman" panose="02020503050405090304" charset="0"/>
              </a:rPr>
              <a:t>psychology ____</a:t>
            </a:r>
            <a:endParaRPr lang="en-US" altLang="en-US" sz="2400" b="0">
              <a:latin typeface="Calibri" panose="020F0502020204030204" charset="0"/>
              <a:ea typeface="宋体" pitchFamily="2" charset="-122"/>
              <a:cs typeface="Times New Roman" panose="02020503050405090304" charset="0"/>
            </a:endParaRPr>
          </a:p>
        </p:txBody>
      </p:sp>
      <p:sp>
        <p:nvSpPr>
          <p:cNvPr id="10" name="文本框 9"/>
          <p:cNvSpPr txBox="1"/>
          <p:nvPr/>
        </p:nvSpPr>
        <p:spPr>
          <a:xfrm>
            <a:off x="2616200" y="3429000"/>
            <a:ext cx="627380" cy="460375"/>
          </a:xfrm>
          <a:prstGeom prst="rect">
            <a:avLst/>
          </a:prstGeom>
          <a:noFill/>
        </p:spPr>
        <p:txBody>
          <a:bodyPr wrap="square" rtlCol="0" anchor="t">
            <a:spAutoFit/>
          </a:bodyPr>
          <a:p>
            <a:r>
              <a:rPr lang="en-US" sz="2400" b="1">
                <a:highlight>
                  <a:srgbClr val="FFFF00"/>
                </a:highlight>
                <a:latin typeface="Calibri" panose="020F0502020204030204" charset="0"/>
                <a:ea typeface="宋体" pitchFamily="2" charset="-122"/>
                <a:cs typeface="Calibri" panose="020F0502020204030204" charset="0"/>
                <a:sym typeface="+mn-ea"/>
              </a:rPr>
              <a:t>AH</a:t>
            </a:r>
            <a:endParaRPr lang="en-US" altLang="en-US" sz="2400" b="1">
              <a:highlight>
                <a:srgbClr val="FFFF00"/>
              </a:highlight>
              <a:latin typeface="Calibri" panose="020F0502020204030204" charset="0"/>
              <a:ea typeface="宋体" pitchFamily="2" charset="-122"/>
              <a:cs typeface="Calibri" panose="020F0502020204030204" charset="0"/>
              <a:sym typeface="+mn-ea"/>
            </a:endParaRPr>
          </a:p>
        </p:txBody>
      </p:sp>
      <p:sp>
        <p:nvSpPr>
          <p:cNvPr id="11" name="文本框 10"/>
          <p:cNvSpPr txBox="1"/>
          <p:nvPr>
            <p:custDataLst>
              <p:tags r:id="rId2"/>
            </p:custDataLst>
          </p:nvPr>
        </p:nvSpPr>
        <p:spPr>
          <a:xfrm>
            <a:off x="2963545" y="4503420"/>
            <a:ext cx="627380" cy="460375"/>
          </a:xfrm>
          <a:prstGeom prst="rect">
            <a:avLst/>
          </a:prstGeom>
          <a:noFill/>
        </p:spPr>
        <p:txBody>
          <a:bodyPr wrap="square" rtlCol="0" anchor="t">
            <a:spAutoFit/>
          </a:bodyPr>
          <a:p>
            <a:r>
              <a:rPr lang="en-US" sz="2400" b="1">
                <a:highlight>
                  <a:srgbClr val="FFFF00"/>
                </a:highlight>
                <a:latin typeface="Calibri" panose="020F0502020204030204" charset="0"/>
                <a:ea typeface="宋体" pitchFamily="2" charset="-122"/>
                <a:cs typeface="Calibri" panose="020F0502020204030204" charset="0"/>
                <a:sym typeface="+mn-ea"/>
              </a:rPr>
              <a:t>AH</a:t>
            </a:r>
            <a:endParaRPr lang="en-US" altLang="en-US" sz="2400" b="1">
              <a:highlight>
                <a:srgbClr val="FFFF00"/>
              </a:highlight>
              <a:latin typeface="Calibri" panose="020F0502020204030204" charset="0"/>
              <a:ea typeface="宋体" pitchFamily="2" charset="-122"/>
              <a:cs typeface="Calibri" panose="020F0502020204030204" charset="0"/>
              <a:sym typeface="+mn-ea"/>
            </a:endParaRPr>
          </a:p>
        </p:txBody>
      </p:sp>
      <p:sp>
        <p:nvSpPr>
          <p:cNvPr id="12" name="文本框 11"/>
          <p:cNvSpPr txBox="1"/>
          <p:nvPr>
            <p:custDataLst>
              <p:tags r:id="rId3"/>
            </p:custDataLst>
          </p:nvPr>
        </p:nvSpPr>
        <p:spPr>
          <a:xfrm>
            <a:off x="3382645" y="4869180"/>
            <a:ext cx="627380" cy="460375"/>
          </a:xfrm>
          <a:prstGeom prst="rect">
            <a:avLst/>
          </a:prstGeom>
          <a:noFill/>
        </p:spPr>
        <p:txBody>
          <a:bodyPr wrap="square" rtlCol="0" anchor="t">
            <a:spAutoFit/>
          </a:bodyPr>
          <a:p>
            <a:r>
              <a:rPr lang="en-US" sz="2400" b="1">
                <a:highlight>
                  <a:srgbClr val="FFFF00"/>
                </a:highlight>
                <a:latin typeface="Calibri" panose="020F0502020204030204" charset="0"/>
                <a:ea typeface="宋体" pitchFamily="2" charset="-122"/>
                <a:cs typeface="Calibri" panose="020F0502020204030204" charset="0"/>
                <a:sym typeface="+mn-ea"/>
              </a:rPr>
              <a:t>AH</a:t>
            </a:r>
            <a:endParaRPr lang="en-US" altLang="en-US" sz="2400" b="1">
              <a:highlight>
                <a:srgbClr val="FFFF00"/>
              </a:highlight>
              <a:latin typeface="Calibri" panose="020F0502020204030204" charset="0"/>
              <a:ea typeface="宋体" pitchFamily="2" charset="-122"/>
              <a:cs typeface="Calibri" panose="020F0502020204030204" charset="0"/>
              <a:sym typeface="+mn-ea"/>
            </a:endParaRPr>
          </a:p>
        </p:txBody>
      </p:sp>
      <p:sp>
        <p:nvSpPr>
          <p:cNvPr id="13" name="文本框 12"/>
          <p:cNvSpPr txBox="1"/>
          <p:nvPr>
            <p:custDataLst>
              <p:tags r:id="rId4"/>
            </p:custDataLst>
          </p:nvPr>
        </p:nvSpPr>
        <p:spPr>
          <a:xfrm>
            <a:off x="6824980" y="4566920"/>
            <a:ext cx="627380" cy="460375"/>
          </a:xfrm>
          <a:prstGeom prst="rect">
            <a:avLst/>
          </a:prstGeom>
          <a:noFill/>
        </p:spPr>
        <p:txBody>
          <a:bodyPr wrap="square" rtlCol="0" anchor="t">
            <a:spAutoFit/>
          </a:bodyPr>
          <a:p>
            <a:r>
              <a:rPr lang="en-US" sz="2400" b="1">
                <a:highlight>
                  <a:srgbClr val="FFFF00"/>
                </a:highlight>
                <a:latin typeface="Calibri" panose="020F0502020204030204" charset="0"/>
                <a:ea typeface="宋体" pitchFamily="2" charset="-122"/>
                <a:cs typeface="Calibri" panose="020F0502020204030204" charset="0"/>
                <a:sym typeface="+mn-ea"/>
              </a:rPr>
              <a:t>AH</a:t>
            </a:r>
            <a:endParaRPr lang="en-US" altLang="en-US" sz="2400" b="1">
              <a:highlight>
                <a:srgbClr val="FFFF00"/>
              </a:highlight>
              <a:latin typeface="Calibri" panose="020F0502020204030204" charset="0"/>
              <a:ea typeface="宋体" pitchFamily="2" charset="-122"/>
              <a:cs typeface="Calibri" panose="020F0502020204030204" charset="0"/>
              <a:sym typeface="+mn-ea"/>
            </a:endParaRPr>
          </a:p>
        </p:txBody>
      </p:sp>
      <p:sp>
        <p:nvSpPr>
          <p:cNvPr id="14" name="文本框 13"/>
          <p:cNvSpPr txBox="1"/>
          <p:nvPr/>
        </p:nvSpPr>
        <p:spPr>
          <a:xfrm>
            <a:off x="3350260" y="4106545"/>
            <a:ext cx="628650" cy="460375"/>
          </a:xfrm>
          <a:prstGeom prst="rect">
            <a:avLst/>
          </a:prstGeom>
          <a:noFill/>
        </p:spPr>
        <p:txBody>
          <a:bodyPr wrap="square" rtlCol="0" anchor="t">
            <a:spAutoFit/>
          </a:bodyPr>
          <a:p>
            <a:r>
              <a:rPr lang="en-US" sz="2400" b="1">
                <a:highlight>
                  <a:srgbClr val="00FFFF"/>
                </a:highlight>
                <a:latin typeface="Calibri" panose="020F0502020204030204" charset="0"/>
                <a:ea typeface="宋体" pitchFamily="2" charset="-122"/>
                <a:cs typeface="Calibri" panose="020F0502020204030204" charset="0"/>
                <a:sym typeface="+mn-ea"/>
              </a:rPr>
              <a:t>SS</a:t>
            </a:r>
            <a:endParaRPr lang="en-US" altLang="en-US" sz="2400" b="1">
              <a:highlight>
                <a:srgbClr val="00FFFF"/>
              </a:highlight>
              <a:latin typeface="Calibri" panose="020F0502020204030204" charset="0"/>
              <a:ea typeface="宋体" pitchFamily="2" charset="-122"/>
              <a:cs typeface="Calibri" panose="020F0502020204030204" charset="0"/>
              <a:sym typeface="+mn-ea"/>
            </a:endParaRPr>
          </a:p>
        </p:txBody>
      </p:sp>
      <p:sp>
        <p:nvSpPr>
          <p:cNvPr id="15" name="文本框 14"/>
          <p:cNvSpPr txBox="1"/>
          <p:nvPr/>
        </p:nvSpPr>
        <p:spPr>
          <a:xfrm>
            <a:off x="7153910" y="3116580"/>
            <a:ext cx="610870" cy="460375"/>
          </a:xfrm>
          <a:prstGeom prst="rect">
            <a:avLst/>
          </a:prstGeom>
          <a:noFill/>
        </p:spPr>
        <p:txBody>
          <a:bodyPr wrap="square" rtlCol="0" anchor="t">
            <a:spAutoFit/>
          </a:bodyPr>
          <a:p>
            <a:r>
              <a:rPr lang="en-US" sz="2400" b="1">
                <a:highlight>
                  <a:srgbClr val="00FFFF"/>
                </a:highlight>
                <a:latin typeface="Calibri" panose="020F0502020204030204" charset="0"/>
                <a:ea typeface="宋体" pitchFamily="2" charset="-122"/>
                <a:cs typeface="Calibri" panose="020F0502020204030204" charset="0"/>
                <a:sym typeface="+mn-ea"/>
              </a:rPr>
              <a:t>SS</a:t>
            </a:r>
            <a:endParaRPr lang="en-US" altLang="en-US" sz="2400" b="1">
              <a:highlight>
                <a:srgbClr val="00FFFF"/>
              </a:highlight>
              <a:latin typeface="Calibri" panose="020F0502020204030204" charset="0"/>
              <a:ea typeface="宋体" pitchFamily="2" charset="-122"/>
              <a:cs typeface="Calibri" panose="020F0502020204030204" charset="0"/>
              <a:sym typeface="+mn-ea"/>
            </a:endParaRPr>
          </a:p>
        </p:txBody>
      </p:sp>
      <p:sp>
        <p:nvSpPr>
          <p:cNvPr id="16" name="文本框 15"/>
          <p:cNvSpPr txBox="1"/>
          <p:nvPr/>
        </p:nvSpPr>
        <p:spPr>
          <a:xfrm>
            <a:off x="6466840" y="3470910"/>
            <a:ext cx="610870" cy="460375"/>
          </a:xfrm>
          <a:prstGeom prst="rect">
            <a:avLst/>
          </a:prstGeom>
          <a:noFill/>
        </p:spPr>
        <p:txBody>
          <a:bodyPr wrap="square" rtlCol="0" anchor="t">
            <a:spAutoFit/>
          </a:bodyPr>
          <a:p>
            <a:r>
              <a:rPr lang="en-US" sz="2400" b="1">
                <a:highlight>
                  <a:srgbClr val="00FFFF"/>
                </a:highlight>
                <a:latin typeface="Calibri" panose="020F0502020204030204" charset="0"/>
                <a:ea typeface="宋体" pitchFamily="2" charset="-122"/>
                <a:cs typeface="Calibri" panose="020F0502020204030204" charset="0"/>
                <a:sym typeface="+mn-ea"/>
              </a:rPr>
              <a:t>SS</a:t>
            </a:r>
            <a:endParaRPr lang="en-US" altLang="en-US" sz="2400" b="1">
              <a:highlight>
                <a:srgbClr val="00FFFF"/>
              </a:highlight>
              <a:latin typeface="Calibri" panose="020F0502020204030204" charset="0"/>
              <a:ea typeface="宋体" pitchFamily="2" charset="-122"/>
              <a:cs typeface="Calibri" panose="020F0502020204030204" charset="0"/>
              <a:sym typeface="+mn-ea"/>
            </a:endParaRPr>
          </a:p>
        </p:txBody>
      </p:sp>
      <p:sp>
        <p:nvSpPr>
          <p:cNvPr id="17" name="文本框 16"/>
          <p:cNvSpPr txBox="1"/>
          <p:nvPr/>
        </p:nvSpPr>
        <p:spPr>
          <a:xfrm>
            <a:off x="7369175" y="4869180"/>
            <a:ext cx="610870" cy="460375"/>
          </a:xfrm>
          <a:prstGeom prst="rect">
            <a:avLst/>
          </a:prstGeom>
          <a:noFill/>
        </p:spPr>
        <p:txBody>
          <a:bodyPr wrap="square" rtlCol="0" anchor="t">
            <a:spAutoFit/>
          </a:bodyPr>
          <a:p>
            <a:r>
              <a:rPr lang="en-US" sz="2400" b="1">
                <a:highlight>
                  <a:srgbClr val="00FFFF"/>
                </a:highlight>
                <a:latin typeface="Calibri" panose="020F0502020204030204" charset="0"/>
                <a:ea typeface="宋体" pitchFamily="2" charset="-122"/>
                <a:cs typeface="Calibri" panose="020F0502020204030204" charset="0"/>
                <a:sym typeface="+mn-ea"/>
              </a:rPr>
              <a:t>SS</a:t>
            </a:r>
            <a:endParaRPr lang="en-US" altLang="en-US" sz="2400" b="1">
              <a:highlight>
                <a:srgbClr val="00FFFF"/>
              </a:highlight>
              <a:latin typeface="Calibri" panose="020F0502020204030204" charset="0"/>
              <a:ea typeface="宋体" pitchFamily="2" charset="-122"/>
              <a:cs typeface="Calibri" panose="020F0502020204030204" charset="0"/>
              <a:sym typeface="+mn-ea"/>
            </a:endParaRPr>
          </a:p>
        </p:txBody>
      </p:sp>
      <p:sp>
        <p:nvSpPr>
          <p:cNvPr id="18" name="文本框 17"/>
          <p:cNvSpPr txBox="1"/>
          <p:nvPr/>
        </p:nvSpPr>
        <p:spPr>
          <a:xfrm>
            <a:off x="2875280" y="2968625"/>
            <a:ext cx="628015" cy="460375"/>
          </a:xfrm>
          <a:prstGeom prst="rect">
            <a:avLst/>
          </a:prstGeom>
          <a:noFill/>
        </p:spPr>
        <p:txBody>
          <a:bodyPr wrap="square" rtlCol="0" anchor="t">
            <a:spAutoFit/>
          </a:bodyPr>
          <a:p>
            <a:r>
              <a:rPr lang="en-US" sz="2400" b="1">
                <a:highlight>
                  <a:srgbClr val="00FF00"/>
                </a:highlight>
                <a:latin typeface="Calibri" panose="020F0502020204030204" charset="0"/>
                <a:ea typeface="宋体" pitchFamily="2" charset="-122"/>
                <a:cs typeface="Calibri" panose="020F0502020204030204" charset="0"/>
                <a:sym typeface="+mn-ea"/>
              </a:rPr>
              <a:t>ST</a:t>
            </a:r>
            <a:endParaRPr lang="en-US" altLang="en-US" sz="2400" b="1">
              <a:highlight>
                <a:srgbClr val="00FF00"/>
              </a:highlight>
              <a:latin typeface="Calibri" panose="020F0502020204030204" charset="0"/>
              <a:ea typeface="宋体" pitchFamily="2" charset="-122"/>
              <a:cs typeface="Calibri" panose="020F0502020204030204" charset="0"/>
              <a:sym typeface="+mn-ea"/>
            </a:endParaRPr>
          </a:p>
        </p:txBody>
      </p:sp>
      <p:sp>
        <p:nvSpPr>
          <p:cNvPr id="19" name="文本框 18"/>
          <p:cNvSpPr txBox="1"/>
          <p:nvPr>
            <p:custDataLst>
              <p:tags r:id="rId5"/>
            </p:custDataLst>
          </p:nvPr>
        </p:nvSpPr>
        <p:spPr>
          <a:xfrm>
            <a:off x="2459990" y="3764280"/>
            <a:ext cx="628015" cy="460375"/>
          </a:xfrm>
          <a:prstGeom prst="rect">
            <a:avLst/>
          </a:prstGeom>
          <a:noFill/>
        </p:spPr>
        <p:txBody>
          <a:bodyPr wrap="square" rtlCol="0" anchor="t">
            <a:spAutoFit/>
          </a:bodyPr>
          <a:p>
            <a:r>
              <a:rPr lang="en-US" sz="2400" b="1">
                <a:highlight>
                  <a:srgbClr val="00FF00"/>
                </a:highlight>
                <a:latin typeface="Calibri" panose="020F0502020204030204" charset="0"/>
                <a:ea typeface="宋体" pitchFamily="2" charset="-122"/>
                <a:cs typeface="Calibri" panose="020F0502020204030204" charset="0"/>
                <a:sym typeface="+mn-ea"/>
              </a:rPr>
              <a:t>ST</a:t>
            </a:r>
            <a:endParaRPr lang="en-US" altLang="en-US" sz="2400" b="1">
              <a:highlight>
                <a:srgbClr val="00FF00"/>
              </a:highlight>
              <a:latin typeface="Calibri" panose="020F0502020204030204" charset="0"/>
              <a:ea typeface="宋体" pitchFamily="2" charset="-122"/>
              <a:cs typeface="Calibri" panose="020F0502020204030204" charset="0"/>
              <a:sym typeface="+mn-ea"/>
            </a:endParaRPr>
          </a:p>
        </p:txBody>
      </p:sp>
      <p:sp>
        <p:nvSpPr>
          <p:cNvPr id="20" name="文本框 19"/>
          <p:cNvSpPr txBox="1"/>
          <p:nvPr>
            <p:custDataLst>
              <p:tags r:id="rId6"/>
            </p:custDataLst>
          </p:nvPr>
        </p:nvSpPr>
        <p:spPr>
          <a:xfrm>
            <a:off x="6908165" y="3764280"/>
            <a:ext cx="628015" cy="460375"/>
          </a:xfrm>
          <a:prstGeom prst="rect">
            <a:avLst/>
          </a:prstGeom>
          <a:noFill/>
        </p:spPr>
        <p:txBody>
          <a:bodyPr wrap="square" rtlCol="0" anchor="t">
            <a:spAutoFit/>
          </a:bodyPr>
          <a:p>
            <a:r>
              <a:rPr lang="en-US" sz="2400" b="1">
                <a:highlight>
                  <a:srgbClr val="00FF00"/>
                </a:highlight>
                <a:latin typeface="Calibri" panose="020F0502020204030204" charset="0"/>
                <a:ea typeface="宋体" pitchFamily="2" charset="-122"/>
                <a:cs typeface="Calibri" panose="020F0502020204030204" charset="0"/>
                <a:sym typeface="+mn-ea"/>
              </a:rPr>
              <a:t>ST</a:t>
            </a:r>
            <a:endParaRPr lang="en-US" altLang="en-US" sz="2400" b="1">
              <a:highlight>
                <a:srgbClr val="00FF00"/>
              </a:highlight>
              <a:latin typeface="Calibri" panose="020F0502020204030204" charset="0"/>
              <a:ea typeface="宋体" pitchFamily="2" charset="-122"/>
              <a:cs typeface="Calibri" panose="020F0502020204030204" charset="0"/>
              <a:sym typeface="+mn-ea"/>
            </a:endParaRPr>
          </a:p>
        </p:txBody>
      </p:sp>
      <p:sp>
        <p:nvSpPr>
          <p:cNvPr id="21" name="文本框 20"/>
          <p:cNvSpPr txBox="1"/>
          <p:nvPr>
            <p:custDataLst>
              <p:tags r:id="rId7"/>
            </p:custDataLst>
          </p:nvPr>
        </p:nvSpPr>
        <p:spPr>
          <a:xfrm>
            <a:off x="7452360" y="4169410"/>
            <a:ext cx="628015" cy="460375"/>
          </a:xfrm>
          <a:prstGeom prst="rect">
            <a:avLst/>
          </a:prstGeom>
          <a:noFill/>
        </p:spPr>
        <p:txBody>
          <a:bodyPr wrap="square" rtlCol="0" anchor="t">
            <a:spAutoFit/>
          </a:bodyPr>
          <a:p>
            <a:r>
              <a:rPr lang="en-US" sz="2400" b="1">
                <a:highlight>
                  <a:srgbClr val="00FF00"/>
                </a:highlight>
                <a:latin typeface="Calibri" panose="020F0502020204030204" charset="0"/>
                <a:ea typeface="宋体" pitchFamily="2" charset="-122"/>
                <a:cs typeface="Calibri" panose="020F0502020204030204" charset="0"/>
                <a:sym typeface="+mn-ea"/>
              </a:rPr>
              <a:t>ST</a:t>
            </a:r>
            <a:endParaRPr lang="en-US" altLang="en-US" sz="2400" b="1">
              <a:highlight>
                <a:srgbClr val="00FF00"/>
              </a:highlight>
              <a:latin typeface="Calibri" panose="020F0502020204030204" charset="0"/>
              <a:ea typeface="宋体" pitchFamily="2" charset="-122"/>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P spid="18" grpId="0"/>
      <p:bldP spid="18" grpId="1"/>
      <p:bldP spid="19" grpId="0"/>
      <p:bldP spid="19" grpId="1"/>
      <p:bldP spid="20" grpId="0"/>
      <p:bldP spid="20" grpId="1"/>
      <p:bldP spid="21" grpId="0"/>
      <p:bldP spid="21" grpId="1"/>
      <p:bldP spid="15" grpId="0"/>
      <p:bldP spid="15" grpId="1"/>
      <p:bldP spid="16" grpId="0"/>
      <p:bldP spid="16" grpId="1"/>
      <p:bldP spid="17" grpId="0"/>
      <p:bldP spid="1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100195" y="153035"/>
            <a:ext cx="3908425" cy="664210"/>
          </a:xfrm>
          <a:solidFill>
            <a:schemeClr val="accent1">
              <a:lumMod val="20000"/>
              <a:lumOff val="80000"/>
            </a:schemeClr>
          </a:solidFill>
        </p:spPr>
        <p:txBody>
          <a:bodyPr>
            <a:normAutofit/>
          </a:bodyPr>
          <a:p>
            <a:r>
              <a:rPr lang="zh-CN" altLang="en-US" sz="3200">
                <a:latin typeface="微软雅黑" panose="020B0503020204020204" charset="-122"/>
                <a:ea typeface="微软雅黑" panose="020B0503020204020204" charset="-122"/>
                <a:cs typeface="微软雅黑" panose="020B0503020204020204" charset="-122"/>
                <a:sym typeface="+mn-ea"/>
              </a:rPr>
              <a:t>艺术</a:t>
            </a:r>
            <a:r>
              <a:rPr lang="en-US" altLang="zh-CN" sz="3200">
                <a:latin typeface="微软雅黑" panose="020B0503020204020204" charset="-122"/>
                <a:ea typeface="微软雅黑" panose="020B0503020204020204" charset="-122"/>
                <a:cs typeface="微软雅黑" panose="020B0503020204020204" charset="-122"/>
                <a:sym typeface="+mn-ea"/>
              </a:rPr>
              <a:t>, </a:t>
            </a:r>
            <a:r>
              <a:rPr lang="zh-CN" altLang="en-US" sz="3200">
                <a:latin typeface="微软雅黑" panose="020B0503020204020204" charset="-122"/>
                <a:ea typeface="微软雅黑" panose="020B0503020204020204" charset="-122"/>
                <a:cs typeface="微软雅黑" panose="020B0503020204020204" charset="-122"/>
                <a:sym typeface="+mn-ea"/>
              </a:rPr>
              <a:t>体育</a:t>
            </a:r>
            <a:r>
              <a:rPr lang="en-US" altLang="zh-CN" sz="3200">
                <a:latin typeface="微软雅黑" panose="020B0503020204020204" charset="-122"/>
                <a:ea typeface="微软雅黑" panose="020B0503020204020204" charset="-122"/>
                <a:cs typeface="微软雅黑" panose="020B0503020204020204" charset="-122"/>
                <a:sym typeface="+mn-ea"/>
              </a:rPr>
              <a:t>, </a:t>
            </a:r>
            <a:r>
              <a:rPr lang="zh-CN" altLang="en-US" sz="3200">
                <a:latin typeface="微软雅黑" panose="020B0503020204020204" charset="-122"/>
                <a:ea typeface="微软雅黑" panose="020B0503020204020204" charset="-122"/>
                <a:cs typeface="微软雅黑" panose="020B0503020204020204" charset="-122"/>
                <a:sym typeface="+mn-ea"/>
              </a:rPr>
              <a:t>文</a:t>
            </a:r>
            <a:r>
              <a:rPr lang="zh-CN" altLang="en-US" sz="3200">
                <a:latin typeface="微软雅黑" panose="020B0503020204020204" charset="-122"/>
                <a:ea typeface="微软雅黑" panose="020B0503020204020204" charset="-122"/>
                <a:cs typeface="微软雅黑" panose="020B0503020204020204" charset="-122"/>
                <a:sym typeface="+mn-ea"/>
              </a:rPr>
              <a:t>史类</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462280" y="1366520"/>
            <a:ext cx="11394440" cy="5260340"/>
          </a:xfrm>
        </p:spPr>
        <p:txBody>
          <a:bodyPr>
            <a:normAutofit fontScale="60000"/>
          </a:bodyPr>
          <a:p>
            <a:r>
              <a:rPr lang="zh-CN" altLang="en-US" sz="2800" b="1" u="sng">
                <a:solidFill>
                  <a:srgbClr val="C00000"/>
                </a:solidFill>
                <a:latin typeface="微软雅黑" panose="020B0503020204020204" charset="-122"/>
                <a:ea typeface="微软雅黑" panose="020B0503020204020204" charset="-122"/>
              </a:rPr>
              <a:t>艺术的重要性</a:t>
            </a:r>
            <a:r>
              <a:rPr lang="zh-CN" altLang="en-US" sz="2800">
                <a:solidFill>
                  <a:srgbClr val="C00000"/>
                </a:solidFill>
                <a:latin typeface="微软雅黑" panose="020B0503020204020204" charset="-122"/>
                <a:ea typeface="微软雅黑" panose="020B0503020204020204" charset="-122"/>
              </a:rPr>
              <a:t>：</a:t>
            </a:r>
            <a:endParaRPr lang="zh-CN" altLang="en-US" sz="2800">
              <a:solidFill>
                <a:srgbClr val="C00000"/>
              </a:solidFill>
              <a:latin typeface="微软雅黑" panose="020B0503020204020204" charset="-122"/>
              <a:ea typeface="微软雅黑" panose="020B0503020204020204" charset="-122"/>
            </a:endParaRPr>
          </a:p>
          <a:p>
            <a:r>
              <a:rPr lang="zh-CN" altLang="en-US" sz="2800">
                <a:solidFill>
                  <a:schemeClr val="tx1"/>
                </a:solidFill>
                <a:latin typeface="Calibri" panose="020F0502020204030204" charset="0"/>
                <a:cs typeface="Calibri" panose="020F0502020204030204" charset="0"/>
                <a:sym typeface="+mn-ea"/>
              </a:rPr>
              <a:t>unleash emotions </a:t>
            </a:r>
            <a:r>
              <a:rPr lang="en-US" altLang="zh-CN" sz="2800">
                <a:solidFill>
                  <a:schemeClr val="tx1"/>
                </a:solidFill>
                <a:latin typeface="Calibri" panose="020F0502020204030204" charset="0"/>
                <a:cs typeface="Calibri" panose="020F0502020204030204" charset="0"/>
                <a:sym typeface="+mn-ea"/>
              </a:rPr>
              <a:t>---- </a:t>
            </a:r>
            <a:r>
              <a:rPr lang="zh-CN" altLang="en-US" sz="2800">
                <a:solidFill>
                  <a:schemeClr val="tx1"/>
                </a:solidFill>
                <a:latin typeface="Calibri" panose="020F0502020204030204" charset="0"/>
                <a:cs typeface="Calibri" panose="020F0502020204030204" charset="0"/>
                <a:sym typeface="+mn-ea"/>
              </a:rPr>
              <a:t>express themselves and live out their dreams.</a:t>
            </a:r>
            <a:endParaRPr lang="zh-CN" altLang="en-US" sz="2800">
              <a:solidFill>
                <a:schemeClr val="tx1"/>
              </a:solidFill>
              <a:latin typeface="Calibri" panose="020F0502020204030204" charset="0"/>
              <a:cs typeface="Calibri" panose="020F0502020204030204" charset="0"/>
              <a:sym typeface="+mn-ea"/>
            </a:endParaRPr>
          </a:p>
          <a:p>
            <a:r>
              <a:rPr lang="zh-CN" altLang="en-US" sz="2800">
                <a:solidFill>
                  <a:schemeClr val="tx1"/>
                </a:solidFill>
                <a:latin typeface="Calibri" panose="020F0502020204030204" charset="0"/>
                <a:cs typeface="Calibri" panose="020F0502020204030204" charset="0"/>
                <a:sym typeface="+mn-ea"/>
              </a:rPr>
              <a:t>maintain</a:t>
            </a:r>
            <a:r>
              <a:rPr lang="en-US" altLang="zh-CN" sz="2800">
                <a:solidFill>
                  <a:schemeClr val="tx1"/>
                </a:solidFill>
                <a:latin typeface="Calibri" panose="020F0502020204030204" charset="0"/>
                <a:cs typeface="Calibri" panose="020F0502020204030204" charset="0"/>
                <a:sym typeface="+mn-ea"/>
              </a:rPr>
              <a:t> </a:t>
            </a:r>
            <a:r>
              <a:rPr lang="zh-CN" altLang="en-US" sz="2800">
                <a:solidFill>
                  <a:schemeClr val="tx1"/>
                </a:solidFill>
                <a:latin typeface="Calibri" panose="020F0502020204030204" charset="0"/>
                <a:cs typeface="Calibri" panose="020F0502020204030204" charset="0"/>
                <a:sym typeface="+mn-ea"/>
              </a:rPr>
              <a:t>mental health</a:t>
            </a:r>
            <a:r>
              <a:rPr lang="en-US" altLang="zh-CN" sz="2800">
                <a:solidFill>
                  <a:schemeClr val="tx1"/>
                </a:solidFill>
                <a:latin typeface="Calibri" panose="020F0502020204030204" charset="0"/>
                <a:cs typeface="Calibri" panose="020F0502020204030204" charset="0"/>
                <a:sym typeface="+mn-ea"/>
              </a:rPr>
              <a:t>---- deal with tough times and </a:t>
            </a:r>
            <a:r>
              <a:rPr lang="en-US" altLang="zh-CN" sz="2800">
                <a:solidFill>
                  <a:schemeClr val="tx1"/>
                </a:solidFill>
                <a:latin typeface="Calibri" panose="020F0502020204030204" charset="0"/>
                <a:cs typeface="Calibri" panose="020F0502020204030204" charset="0"/>
                <a:sym typeface="+mn-ea"/>
              </a:rPr>
              <a:t>connect with one another on a deeper level</a:t>
            </a:r>
            <a:endParaRPr lang="en-US" altLang="zh-CN" sz="2800">
              <a:solidFill>
                <a:schemeClr val="tx1"/>
              </a:solidFill>
              <a:latin typeface="Calibri" panose="020F0502020204030204" charset="0"/>
              <a:cs typeface="Calibri" panose="020F0502020204030204" charset="0"/>
              <a:sym typeface="+mn-ea"/>
            </a:endParaRPr>
          </a:p>
          <a:p>
            <a:r>
              <a:rPr lang="en-US" altLang="zh-CN" sz="2800">
                <a:solidFill>
                  <a:schemeClr val="tx1"/>
                </a:solidFill>
                <a:latin typeface="Calibri" panose="020F0502020204030204" charset="0"/>
                <a:cs typeface="Calibri" panose="020F0502020204030204" charset="0"/>
                <a:sym typeface="+mn-ea"/>
              </a:rPr>
              <a:t>increase creativity ---- impress people and inspire ideas</a:t>
            </a:r>
            <a:endParaRPr lang="en-US" altLang="zh-CN" sz="2800">
              <a:solidFill>
                <a:schemeClr val="tx1"/>
              </a:solidFill>
              <a:latin typeface="Calibri" panose="020F0502020204030204" charset="0"/>
              <a:cs typeface="Calibri" panose="020F0502020204030204" charset="0"/>
              <a:sym typeface="+mn-ea"/>
            </a:endParaRPr>
          </a:p>
          <a:p>
            <a:endParaRPr lang="en-US" altLang="zh-CN" sz="2800">
              <a:solidFill>
                <a:schemeClr val="tx1"/>
              </a:solidFill>
              <a:latin typeface="Calibri" panose="020F0502020204030204" charset="0"/>
              <a:cs typeface="Calibri" panose="020F0502020204030204" charset="0"/>
              <a:sym typeface="+mn-ea"/>
            </a:endParaRPr>
          </a:p>
          <a:p>
            <a:r>
              <a:rPr lang="zh-CN" altLang="en-US" sz="2800" b="1" u="sng">
                <a:solidFill>
                  <a:srgbClr val="C00000"/>
                </a:solidFill>
                <a:latin typeface="微软雅黑" panose="020B0503020204020204" charset="-122"/>
                <a:ea typeface="微软雅黑" panose="020B0503020204020204" charset="-122"/>
                <a:sym typeface="+mn-ea"/>
              </a:rPr>
              <a:t>体育的重要性</a:t>
            </a:r>
            <a:r>
              <a:rPr lang="zh-CN" altLang="en-US" sz="2800">
                <a:solidFill>
                  <a:srgbClr val="C00000"/>
                </a:solidFill>
                <a:latin typeface="微软雅黑" panose="020B0503020204020204" charset="-122"/>
                <a:ea typeface="微软雅黑" panose="020B0503020204020204" charset="-122"/>
                <a:sym typeface="+mn-ea"/>
              </a:rPr>
              <a:t>：</a:t>
            </a:r>
            <a:endParaRPr lang="zh-CN" altLang="en-US" sz="2800">
              <a:solidFill>
                <a:srgbClr val="C00000"/>
              </a:solidFill>
              <a:latin typeface="微软雅黑" panose="020B0503020204020204" charset="-122"/>
              <a:ea typeface="微软雅黑" panose="020B0503020204020204" charset="-122"/>
              <a:sym typeface="+mn-ea"/>
            </a:endParaRPr>
          </a:p>
          <a:p>
            <a:r>
              <a:rPr lang="zh-CN" altLang="en-US" sz="2800">
                <a:solidFill>
                  <a:schemeClr val="tx1"/>
                </a:solidFill>
                <a:latin typeface="Calibri" panose="020F0502020204030204" charset="0"/>
                <a:ea typeface="微软雅黑" panose="020B0503020204020204" charset="-122"/>
                <a:cs typeface="Calibri" panose="020F0502020204030204" charset="0"/>
                <a:sym typeface="+mn-ea"/>
              </a:rPr>
              <a:t>enhance the freshness and vitality of the mind</a:t>
            </a:r>
            <a:endParaRPr lang="zh-CN" altLang="en-US" sz="2800">
              <a:solidFill>
                <a:schemeClr val="tx1"/>
              </a:solidFill>
              <a:latin typeface="Calibri" panose="020F0502020204030204" charset="0"/>
              <a:ea typeface="微软雅黑" panose="020B0503020204020204" charset="-122"/>
              <a:cs typeface="Calibri" panose="020F0502020204030204" charset="0"/>
              <a:sym typeface="+mn-ea"/>
            </a:endParaRPr>
          </a:p>
          <a:p>
            <a:r>
              <a:rPr lang="zh-CN" altLang="en-US" sz="2800">
                <a:solidFill>
                  <a:schemeClr val="tx1"/>
                </a:solidFill>
                <a:latin typeface="Calibri" panose="020F0502020204030204" charset="0"/>
                <a:cs typeface="Calibri" panose="020F0502020204030204" charset="0"/>
                <a:sym typeface="+mn-ea"/>
              </a:rPr>
              <a:t>improve physical fitness </a:t>
            </a:r>
            <a:endParaRPr lang="zh-CN" altLang="en-US" sz="2800">
              <a:solidFill>
                <a:schemeClr val="tx1"/>
              </a:solidFill>
              <a:latin typeface="Calibri" panose="020F0502020204030204" charset="0"/>
              <a:cs typeface="Calibri" panose="020F0502020204030204" charset="0"/>
              <a:sym typeface="+mn-ea"/>
            </a:endParaRPr>
          </a:p>
          <a:p>
            <a:r>
              <a:rPr lang="en-US" altLang="zh-CN" sz="2800">
                <a:solidFill>
                  <a:schemeClr val="tx1"/>
                </a:solidFill>
                <a:latin typeface="Calibri" panose="020F0502020204030204" charset="0"/>
                <a:cs typeface="Calibri" panose="020F0502020204030204" charset="0"/>
                <a:sym typeface="+mn-ea"/>
              </a:rPr>
              <a:t>maintain good habits</a:t>
            </a:r>
            <a:endParaRPr lang="zh-CN" altLang="en-US" sz="2800">
              <a:solidFill>
                <a:schemeClr val="tx1"/>
              </a:solidFill>
              <a:latin typeface="Calibri" panose="020F0502020204030204" charset="0"/>
              <a:cs typeface="Calibri" panose="020F0502020204030204" charset="0"/>
              <a:sym typeface="+mn-ea"/>
            </a:endParaRPr>
          </a:p>
          <a:p>
            <a:endParaRPr lang="zh-CN" altLang="en-US" sz="2800">
              <a:solidFill>
                <a:schemeClr val="tx1"/>
              </a:solidFill>
              <a:latin typeface="Calibri" panose="020F0502020204030204" charset="0"/>
              <a:cs typeface="Calibri" panose="020F0502020204030204" charset="0"/>
              <a:sym typeface="+mn-ea"/>
            </a:endParaRPr>
          </a:p>
          <a:p>
            <a:r>
              <a:rPr lang="zh-CN" altLang="en-US" sz="2800" b="1" u="sng">
                <a:solidFill>
                  <a:srgbClr val="C00000"/>
                </a:solidFill>
                <a:latin typeface="微软雅黑" panose="020B0503020204020204" charset="-122"/>
                <a:ea typeface="微软雅黑" panose="020B0503020204020204" charset="-122"/>
                <a:sym typeface="+mn-ea"/>
              </a:rPr>
              <a:t>文史的重要性</a:t>
            </a:r>
            <a:r>
              <a:rPr lang="zh-CN" altLang="en-US" sz="2800">
                <a:solidFill>
                  <a:srgbClr val="C00000"/>
                </a:solidFill>
                <a:latin typeface="微软雅黑" panose="020B0503020204020204" charset="-122"/>
                <a:ea typeface="微软雅黑" panose="020B0503020204020204" charset="-122"/>
                <a:sym typeface="+mn-ea"/>
              </a:rPr>
              <a:t>：</a:t>
            </a:r>
            <a:endParaRPr lang="zh-CN" altLang="en-US" sz="2800">
              <a:solidFill>
                <a:srgbClr val="C00000"/>
              </a:solidFill>
              <a:latin typeface="微软雅黑" panose="020B0503020204020204" charset="-122"/>
              <a:ea typeface="微软雅黑" panose="020B0503020204020204" charset="-122"/>
              <a:sym typeface="+mn-ea"/>
            </a:endParaRPr>
          </a:p>
          <a:p>
            <a:r>
              <a:rPr lang="zh-CN" altLang="en-US" sz="2800">
                <a:latin typeface="Calibri" panose="020F0502020204030204" charset="0"/>
                <a:cs typeface="Calibri" panose="020F0502020204030204" charset="0"/>
                <a:sym typeface="+mn-ea"/>
              </a:rPr>
              <a:t>unlock our minds and perception about the world </a:t>
            </a:r>
            <a:endParaRPr lang="zh-CN" altLang="en-US" sz="2800">
              <a:latin typeface="Calibri" panose="020F0502020204030204" charset="0"/>
              <a:cs typeface="Calibri" panose="020F0502020204030204" charset="0"/>
              <a:sym typeface="+mn-ea"/>
            </a:endParaRPr>
          </a:p>
          <a:p>
            <a:r>
              <a:rPr lang="en-US" altLang="zh-CN" sz="2800">
                <a:latin typeface="Calibri" panose="020F0502020204030204" charset="0"/>
                <a:cs typeface="Calibri" panose="020F0502020204030204" charset="0"/>
                <a:sym typeface="+mn-ea"/>
              </a:rPr>
              <a:t>d</a:t>
            </a:r>
            <a:r>
              <a:rPr lang="zh-CN" altLang="en-US" sz="2800">
                <a:latin typeface="Calibri" panose="020F0502020204030204" charset="0"/>
                <a:cs typeface="Calibri" panose="020F0502020204030204" charset="0"/>
                <a:sym typeface="+mn-ea"/>
              </a:rPr>
              <a:t>evelops </a:t>
            </a:r>
            <a:r>
              <a:rPr lang="en-US" altLang="zh-CN" sz="2800">
                <a:latin typeface="Calibri" panose="020F0502020204030204" charset="0"/>
                <a:cs typeface="Calibri" panose="020F0502020204030204" charset="0"/>
                <a:sym typeface="+mn-ea"/>
              </a:rPr>
              <a:t>c</a:t>
            </a:r>
            <a:r>
              <a:rPr lang="zh-CN" altLang="en-US" sz="2800">
                <a:latin typeface="Calibri" panose="020F0502020204030204" charset="0"/>
                <a:cs typeface="Calibri" panose="020F0502020204030204" charset="0"/>
                <a:sym typeface="+mn-ea"/>
              </a:rPr>
              <a:t>ritical </a:t>
            </a:r>
            <a:r>
              <a:rPr lang="en-US" altLang="zh-CN" sz="2800">
                <a:latin typeface="Calibri" panose="020F0502020204030204" charset="0"/>
                <a:cs typeface="Calibri" panose="020F0502020204030204" charset="0"/>
                <a:sym typeface="+mn-ea"/>
              </a:rPr>
              <a:t>t</a:t>
            </a:r>
            <a:r>
              <a:rPr lang="zh-CN" altLang="en-US" sz="2800">
                <a:latin typeface="Calibri" panose="020F0502020204030204" charset="0"/>
                <a:cs typeface="Calibri" panose="020F0502020204030204" charset="0"/>
                <a:sym typeface="+mn-ea"/>
              </a:rPr>
              <a:t>hinking </a:t>
            </a:r>
            <a:r>
              <a:rPr lang="en-US" altLang="zh-CN" sz="2800">
                <a:latin typeface="Calibri" panose="020F0502020204030204" charset="0"/>
                <a:cs typeface="Calibri" panose="020F0502020204030204" charset="0"/>
                <a:sym typeface="+mn-ea"/>
              </a:rPr>
              <a:t>s</a:t>
            </a:r>
            <a:r>
              <a:rPr lang="zh-CN" altLang="en-US" sz="2800">
                <a:latin typeface="Calibri" panose="020F0502020204030204" charset="0"/>
                <a:cs typeface="Calibri" panose="020F0502020204030204" charset="0"/>
                <a:sym typeface="+mn-ea"/>
              </a:rPr>
              <a:t>kills</a:t>
            </a:r>
            <a:endParaRPr lang="zh-CN" altLang="en-US" sz="2800">
              <a:latin typeface="Calibri" panose="020F0502020204030204" charset="0"/>
              <a:cs typeface="Calibri" panose="020F0502020204030204" charset="0"/>
              <a:sym typeface="+mn-ea"/>
            </a:endParaRPr>
          </a:p>
          <a:p>
            <a:r>
              <a:rPr lang="en-US" altLang="zh-CN" sz="2800">
                <a:latin typeface="Calibri" panose="020F0502020204030204" charset="0"/>
                <a:cs typeface="Calibri" panose="020F0502020204030204" charset="0"/>
                <a:sym typeface="+mn-ea"/>
              </a:rPr>
              <a:t>u</a:t>
            </a:r>
            <a:r>
              <a:rPr lang="zh-CN" altLang="en-US" sz="2800">
                <a:latin typeface="Calibri" panose="020F0502020204030204" charset="0"/>
                <a:cs typeface="Calibri" panose="020F0502020204030204" charset="0"/>
                <a:sym typeface="+mn-ea"/>
              </a:rPr>
              <a:t>nderstand </a:t>
            </a:r>
            <a:r>
              <a:rPr lang="en-US" altLang="zh-CN" sz="2800">
                <a:latin typeface="Calibri" panose="020F0502020204030204" charset="0"/>
                <a:cs typeface="Calibri" panose="020F0502020204030204" charset="0"/>
                <a:sym typeface="+mn-ea"/>
              </a:rPr>
              <a:t>o</a:t>
            </a:r>
            <a:r>
              <a:rPr lang="zh-CN" altLang="en-US" sz="2800">
                <a:latin typeface="Calibri" panose="020F0502020204030204" charset="0"/>
                <a:cs typeface="Calibri" panose="020F0502020204030204" charset="0"/>
                <a:sym typeface="+mn-ea"/>
              </a:rPr>
              <a:t>ther </a:t>
            </a:r>
            <a:r>
              <a:rPr lang="en-US" altLang="zh-CN" sz="2800">
                <a:latin typeface="Calibri" panose="020F0502020204030204" charset="0"/>
                <a:cs typeface="Calibri" panose="020F0502020204030204" charset="0"/>
                <a:sym typeface="+mn-ea"/>
              </a:rPr>
              <a:t>c</a:t>
            </a:r>
            <a:r>
              <a:rPr lang="zh-CN" altLang="en-US" sz="2800">
                <a:latin typeface="Calibri" panose="020F0502020204030204" charset="0"/>
                <a:cs typeface="Calibri" panose="020F0502020204030204" charset="0"/>
                <a:sym typeface="+mn-ea"/>
              </a:rPr>
              <a:t>ulture</a:t>
            </a:r>
            <a:r>
              <a:rPr lang="en-US" altLang="zh-CN" sz="2800">
                <a:latin typeface="Calibri" panose="020F0502020204030204" charset="0"/>
                <a:cs typeface="Calibri" panose="020F0502020204030204" charset="0"/>
                <a:sym typeface="+mn-ea"/>
              </a:rPr>
              <a:t>s</a:t>
            </a:r>
            <a:r>
              <a:rPr lang="zh-CN" altLang="en-US" sz="2800">
                <a:latin typeface="Calibri" panose="020F0502020204030204" charset="0"/>
                <a:cs typeface="Calibri" panose="020F0502020204030204" charset="0"/>
                <a:sym typeface="+mn-ea"/>
              </a:rPr>
              <a:t> and </a:t>
            </a:r>
            <a:r>
              <a:rPr lang="en-US" altLang="zh-CN" sz="2800">
                <a:latin typeface="Calibri" panose="020F0502020204030204" charset="0"/>
                <a:cs typeface="Calibri" panose="020F0502020204030204" charset="0"/>
                <a:sym typeface="+mn-ea"/>
              </a:rPr>
              <a:t>b</a:t>
            </a:r>
            <a:r>
              <a:rPr lang="zh-CN" altLang="en-US" sz="2800">
                <a:latin typeface="Calibri" panose="020F0502020204030204" charset="0"/>
                <a:cs typeface="Calibri" panose="020F0502020204030204" charset="0"/>
                <a:sym typeface="+mn-ea"/>
              </a:rPr>
              <a:t>eliefs</a:t>
            </a:r>
            <a:endParaRPr lang="zh-CN" altLang="en-US" sz="2800">
              <a:latin typeface="Calibri" panose="020F0502020204030204" charset="0"/>
              <a:cs typeface="Calibri" panose="020F0502020204030204" charset="0"/>
              <a:sym typeface="+mn-ea"/>
            </a:endParaRPr>
          </a:p>
          <a:p>
            <a:r>
              <a:rPr lang="en-US" altLang="zh-CN" sz="2855">
                <a:solidFill>
                  <a:schemeClr val="tx1"/>
                </a:solidFill>
                <a:latin typeface="Calibri" panose="020F0502020204030204" charset="0"/>
                <a:ea typeface="微软雅黑" panose="020B0503020204020204" charset="-122"/>
                <a:cs typeface="Calibri" panose="020F0502020204030204" charset="0"/>
                <a:sym typeface="+mn-ea"/>
              </a:rPr>
              <a:t>c</a:t>
            </a:r>
            <a:r>
              <a:rPr lang="zh-CN" altLang="en-US" sz="2855">
                <a:solidFill>
                  <a:schemeClr val="tx1"/>
                </a:solidFill>
                <a:latin typeface="Calibri" panose="020F0502020204030204" charset="0"/>
                <a:ea typeface="微软雅黑" panose="020B0503020204020204" charset="-122"/>
                <a:cs typeface="Calibri" panose="020F0502020204030204" charset="0"/>
                <a:sym typeface="+mn-ea"/>
              </a:rPr>
              <a:t>ultivate </a:t>
            </a:r>
            <a:r>
              <a:rPr lang="en-US" altLang="zh-CN" sz="2855">
                <a:solidFill>
                  <a:schemeClr val="tx1"/>
                </a:solidFill>
                <a:latin typeface="Calibri" panose="020F0502020204030204" charset="0"/>
                <a:ea typeface="微软雅黑" panose="020B0503020204020204" charset="-122"/>
                <a:cs typeface="Calibri" panose="020F0502020204030204" charset="0"/>
                <a:sym typeface="+mn-ea"/>
              </a:rPr>
              <a:t>w</a:t>
            </a:r>
            <a:r>
              <a:rPr lang="zh-CN" altLang="en-US" sz="2855">
                <a:solidFill>
                  <a:schemeClr val="tx1"/>
                </a:solidFill>
                <a:latin typeface="Calibri" panose="020F0502020204030204" charset="0"/>
                <a:ea typeface="微软雅黑" panose="020B0503020204020204" charset="-122"/>
                <a:cs typeface="Calibri" panose="020F0502020204030204" charset="0"/>
                <a:sym typeface="+mn-ea"/>
              </a:rPr>
              <a:t>isdom</a:t>
            </a:r>
            <a:endParaRPr lang="zh-CN" altLang="en-US" sz="2855">
              <a:solidFill>
                <a:schemeClr val="tx1"/>
              </a:solidFill>
              <a:latin typeface="Calibri" panose="020F0502020204030204" charset="0"/>
              <a:ea typeface="微软雅黑" panose="020B0503020204020204" charset="-122"/>
              <a:cs typeface="Calibri" panose="020F0502020204030204" charset="0"/>
              <a:sym typeface="+mn-ea"/>
            </a:endParaRPr>
          </a:p>
          <a:p>
            <a:endParaRPr lang="zh-CN" altLang="en-US" sz="2855">
              <a:solidFill>
                <a:schemeClr val="tx1"/>
              </a:solidFill>
              <a:latin typeface="Calibri" panose="020F0502020204030204" charset="0"/>
              <a:ea typeface="微软雅黑" panose="020B0503020204020204" charset="-122"/>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100195" y="153035"/>
            <a:ext cx="3908425" cy="664210"/>
          </a:xfrm>
          <a:solidFill>
            <a:schemeClr val="accent1">
              <a:lumMod val="20000"/>
              <a:lumOff val="80000"/>
            </a:schemeClr>
          </a:solidFill>
        </p:spPr>
        <p:txBody>
          <a:bodyPr>
            <a:normAutofit/>
          </a:bodyPr>
          <a:p>
            <a:r>
              <a:rPr lang="zh-CN" altLang="en-US" sz="3200">
                <a:latin typeface="微软雅黑" panose="020B0503020204020204" charset="-122"/>
                <a:ea typeface="微软雅黑" panose="020B0503020204020204" charset="-122"/>
                <a:cs typeface="微软雅黑" panose="020B0503020204020204" charset="-122"/>
                <a:sym typeface="+mn-ea"/>
              </a:rPr>
              <a:t>数学理科类</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514985" y="1002665"/>
            <a:ext cx="11394440" cy="5260340"/>
          </a:xfrm>
        </p:spPr>
        <p:txBody>
          <a:bodyPr>
            <a:normAutofit fontScale="70000"/>
          </a:bodyPr>
          <a:p>
            <a:r>
              <a:rPr lang="zh-CN" altLang="en-US" sz="2800" b="1" u="sng">
                <a:solidFill>
                  <a:srgbClr val="C00000"/>
                </a:solidFill>
                <a:latin typeface="微软雅黑" panose="020B0503020204020204" charset="-122"/>
                <a:ea typeface="微软雅黑" panose="020B0503020204020204" charset="-122"/>
              </a:rPr>
              <a:t>数学的重要性</a:t>
            </a:r>
            <a:r>
              <a:rPr lang="zh-CN" altLang="en-US" sz="2800">
                <a:solidFill>
                  <a:srgbClr val="C00000"/>
                </a:solidFill>
                <a:latin typeface="微软雅黑" panose="020B0503020204020204" charset="-122"/>
                <a:ea typeface="微软雅黑" panose="020B0503020204020204" charset="-122"/>
              </a:rPr>
              <a:t>：</a:t>
            </a:r>
            <a:endParaRPr lang="zh-CN" altLang="en-US" sz="2800">
              <a:solidFill>
                <a:srgbClr val="C00000"/>
              </a:solidFill>
              <a:latin typeface="微软雅黑" panose="020B0503020204020204" charset="-122"/>
              <a:ea typeface="微软雅黑" panose="020B0503020204020204" charset="-122"/>
            </a:endParaRPr>
          </a:p>
          <a:p>
            <a:r>
              <a:rPr lang="en-US" altLang="zh-CN" sz="2800">
                <a:latin typeface="Calibri" panose="020F0502020204030204" charset="0"/>
                <a:cs typeface="Calibri" panose="020F0502020204030204" charset="0"/>
                <a:sym typeface="+mn-ea"/>
              </a:rPr>
              <a:t>quicken our minds</a:t>
            </a:r>
            <a:endParaRPr lang="en-US" altLang="zh-CN" sz="2800">
              <a:solidFill>
                <a:schemeClr val="tx1"/>
              </a:solidFill>
              <a:latin typeface="Calibri" panose="020F0502020204030204" charset="0"/>
              <a:cs typeface="Calibri" panose="020F0502020204030204" charset="0"/>
              <a:sym typeface="+mn-ea"/>
            </a:endParaRPr>
          </a:p>
          <a:p>
            <a:r>
              <a:rPr lang="en-US" sz="2800">
                <a:solidFill>
                  <a:schemeClr val="tx1"/>
                </a:solidFill>
                <a:latin typeface="Calibri" panose="020F0502020204030204" charset="0"/>
                <a:cs typeface="Calibri" panose="020F0502020204030204" charset="0"/>
                <a:sym typeface="+mn-ea"/>
              </a:rPr>
              <a:t>develop</a:t>
            </a:r>
            <a:r>
              <a:rPr sz="2800">
                <a:solidFill>
                  <a:schemeClr val="tx1"/>
                </a:solidFill>
                <a:latin typeface="Calibri" panose="020F0502020204030204" charset="0"/>
                <a:cs typeface="Calibri" panose="020F0502020204030204" charset="0"/>
                <a:sym typeface="+mn-ea"/>
              </a:rPr>
              <a:t> analytical</a:t>
            </a:r>
            <a:r>
              <a:rPr lang="en-US" sz="2800">
                <a:solidFill>
                  <a:schemeClr val="tx1"/>
                </a:solidFill>
                <a:latin typeface="Calibri" panose="020F0502020204030204" charset="0"/>
                <a:cs typeface="Calibri" panose="020F0502020204030204" charset="0"/>
                <a:sym typeface="+mn-ea"/>
              </a:rPr>
              <a:t> and logical</a:t>
            </a:r>
            <a:r>
              <a:rPr sz="2800">
                <a:solidFill>
                  <a:schemeClr val="tx1"/>
                </a:solidFill>
                <a:latin typeface="Calibri" panose="020F0502020204030204" charset="0"/>
                <a:cs typeface="Calibri" panose="020F0502020204030204" charset="0"/>
                <a:sym typeface="+mn-ea"/>
              </a:rPr>
              <a:t> thinking</a:t>
            </a:r>
            <a:r>
              <a:rPr lang="en-US" sz="2800">
                <a:solidFill>
                  <a:schemeClr val="tx1"/>
                </a:solidFill>
                <a:latin typeface="Calibri" panose="020F0502020204030204" charset="0"/>
                <a:cs typeface="Calibri" panose="020F0502020204030204" charset="0"/>
                <a:sym typeface="+mn-ea"/>
              </a:rPr>
              <a:t> ---- learn how to analyze huge amounts of data and determine what’s good evidence</a:t>
            </a:r>
            <a:endParaRPr lang="en-US" sz="2800">
              <a:solidFill>
                <a:schemeClr val="tx1"/>
              </a:solidFill>
              <a:latin typeface="Calibri" panose="020F0502020204030204" charset="0"/>
              <a:cs typeface="Calibri" panose="020F0502020204030204" charset="0"/>
              <a:sym typeface="+mn-ea"/>
            </a:endParaRPr>
          </a:p>
          <a:p>
            <a:r>
              <a:rPr lang="en-US" altLang="zh-CN" sz="2800">
                <a:solidFill>
                  <a:schemeClr val="tx1"/>
                </a:solidFill>
                <a:latin typeface="Calibri" panose="020F0502020204030204" charset="0"/>
                <a:cs typeface="Calibri" panose="020F0502020204030204" charset="0"/>
                <a:sym typeface="+mn-ea"/>
              </a:rPr>
              <a:t>express our thoughts and ideas with clarity, coherence, and precision</a:t>
            </a:r>
            <a:endParaRPr lang="en-US" altLang="zh-CN" sz="2800">
              <a:solidFill>
                <a:schemeClr val="tx1"/>
              </a:solidFill>
              <a:latin typeface="Calibri" panose="020F0502020204030204" charset="0"/>
              <a:cs typeface="Calibri" panose="020F0502020204030204" charset="0"/>
              <a:sym typeface="+mn-ea"/>
            </a:endParaRPr>
          </a:p>
          <a:p>
            <a:r>
              <a:rPr lang="en-US" altLang="zh-CN" sz="2800">
                <a:solidFill>
                  <a:schemeClr val="tx1"/>
                </a:solidFill>
                <a:latin typeface="Calibri" panose="020F0502020204030204" charset="0"/>
                <a:cs typeface="Calibri" panose="020F0502020204030204" charset="0"/>
                <a:sym typeface="+mn-ea"/>
              </a:rPr>
              <a:t>be very useful in understanding how and why things work </a:t>
            </a:r>
            <a:endParaRPr lang="en-US" altLang="zh-CN" sz="2800">
              <a:solidFill>
                <a:schemeClr val="tx1"/>
              </a:solidFill>
              <a:latin typeface="Calibri" panose="020F0502020204030204" charset="0"/>
              <a:cs typeface="Calibri" panose="020F0502020204030204" charset="0"/>
              <a:sym typeface="+mn-ea"/>
            </a:endParaRPr>
          </a:p>
          <a:p>
            <a:r>
              <a:rPr lang="en-US" altLang="zh-CN" sz="2800">
                <a:solidFill>
                  <a:schemeClr val="tx1"/>
                </a:solidFill>
                <a:latin typeface="Calibri" panose="020F0502020204030204" charset="0"/>
                <a:cs typeface="Calibri" panose="020F0502020204030204" charset="0"/>
                <a:sym typeface="+mn-ea"/>
              </a:rPr>
              <a:t>enable comprehension and expression of complicated issues</a:t>
            </a:r>
            <a:endParaRPr lang="en-US" altLang="zh-CN" sz="2800">
              <a:solidFill>
                <a:schemeClr val="tx1"/>
              </a:solidFill>
              <a:latin typeface="Calibri" panose="020F0502020204030204" charset="0"/>
              <a:cs typeface="Calibri" panose="020F0502020204030204" charset="0"/>
              <a:sym typeface="+mn-ea"/>
            </a:endParaRPr>
          </a:p>
          <a:p>
            <a:r>
              <a:rPr lang="en-US" altLang="zh-CN" sz="2800">
                <a:solidFill>
                  <a:schemeClr val="tx1"/>
                </a:solidFill>
                <a:latin typeface="Calibri" panose="020F0502020204030204" charset="0"/>
                <a:cs typeface="Calibri" panose="020F0502020204030204" charset="0"/>
                <a:sym typeface="+mn-ea"/>
              </a:rPr>
              <a:t>form the foundation of other more practical academic subjects</a:t>
            </a:r>
            <a:endParaRPr lang="en-US" altLang="zh-CN" sz="2800">
              <a:solidFill>
                <a:schemeClr val="tx1"/>
              </a:solidFill>
              <a:latin typeface="Calibri" panose="020F0502020204030204" charset="0"/>
              <a:cs typeface="Calibri" panose="020F0502020204030204" charset="0"/>
              <a:sym typeface="+mn-ea"/>
            </a:endParaRPr>
          </a:p>
          <a:p>
            <a:endParaRPr lang="zh-CN" altLang="en-US" sz="2800">
              <a:solidFill>
                <a:schemeClr val="tx1"/>
              </a:solidFill>
              <a:latin typeface="Calibri" panose="020F0502020204030204" charset="0"/>
              <a:cs typeface="Calibri" panose="020F0502020204030204" charset="0"/>
              <a:sym typeface="+mn-ea"/>
            </a:endParaRPr>
          </a:p>
          <a:p>
            <a:r>
              <a:rPr lang="zh-CN" altLang="en-US" sz="2800" b="1" u="sng">
                <a:solidFill>
                  <a:srgbClr val="C00000"/>
                </a:solidFill>
                <a:latin typeface="微软雅黑" panose="020B0503020204020204" charset="-122"/>
                <a:ea typeface="微软雅黑" panose="020B0503020204020204" charset="-122"/>
                <a:sym typeface="+mn-ea"/>
              </a:rPr>
              <a:t>科学</a:t>
            </a:r>
            <a:r>
              <a:rPr lang="zh-CN" altLang="en-US" sz="2800" b="1" u="sng">
                <a:solidFill>
                  <a:srgbClr val="C00000"/>
                </a:solidFill>
                <a:latin typeface="微软雅黑" panose="020B0503020204020204" charset="-122"/>
                <a:ea typeface="微软雅黑" panose="020B0503020204020204" charset="-122"/>
                <a:sym typeface="+mn-ea"/>
              </a:rPr>
              <a:t>的重要性</a:t>
            </a:r>
            <a:r>
              <a:rPr lang="zh-CN" altLang="en-US" sz="2800">
                <a:solidFill>
                  <a:srgbClr val="C00000"/>
                </a:solidFill>
                <a:latin typeface="微软雅黑" panose="020B0503020204020204" charset="-122"/>
                <a:ea typeface="微软雅黑" panose="020B0503020204020204" charset="-122"/>
                <a:sym typeface="+mn-ea"/>
              </a:rPr>
              <a:t>：</a:t>
            </a:r>
            <a:endParaRPr lang="zh-CN" altLang="en-US" sz="2800">
              <a:solidFill>
                <a:srgbClr val="C00000"/>
              </a:solidFill>
              <a:latin typeface="微软雅黑" panose="020B0503020204020204" charset="-122"/>
              <a:ea typeface="微软雅黑" panose="020B0503020204020204" charset="-122"/>
              <a:sym typeface="+mn-ea"/>
            </a:endParaRPr>
          </a:p>
          <a:p>
            <a:r>
              <a:rPr lang="en-US" sz="2800">
                <a:latin typeface="Calibri" panose="020F0502020204030204" charset="0"/>
                <a:cs typeface="Calibri" panose="020F0502020204030204" charset="0"/>
                <a:sym typeface="+mn-ea"/>
              </a:rPr>
              <a:t>develop practical skills ---- science careers pay well/increase common sense</a:t>
            </a:r>
            <a:endParaRPr lang="en-US" sz="2800">
              <a:latin typeface="Calibri" panose="020F0502020204030204" charset="0"/>
              <a:cs typeface="Calibri" panose="020F0502020204030204" charset="0"/>
              <a:sym typeface="+mn-ea"/>
            </a:endParaRPr>
          </a:p>
          <a:p>
            <a:r>
              <a:rPr lang="en-US" sz="2800">
                <a:latin typeface="Calibri" panose="020F0502020204030204" charset="0"/>
                <a:cs typeface="Calibri" panose="020F0502020204030204" charset="0"/>
                <a:sym typeface="+mn-ea"/>
              </a:rPr>
              <a:t>transform how humans live  ----  </a:t>
            </a:r>
            <a:r>
              <a:rPr lang="en-US" sz="2800">
                <a:latin typeface="Calibri" panose="020F0502020204030204" charset="0"/>
                <a:cs typeface="Calibri" panose="020F0502020204030204" charset="0"/>
                <a:sym typeface="+mn-ea"/>
              </a:rPr>
              <a:t>scientific inventions like computers, satellites, x-rays</a:t>
            </a:r>
            <a:endParaRPr lang="en-US" sz="2800">
              <a:latin typeface="Calibri" panose="020F0502020204030204" charset="0"/>
              <a:cs typeface="Calibri" panose="020F0502020204030204" charset="0"/>
              <a:sym typeface="+mn-ea"/>
            </a:endParaRPr>
          </a:p>
          <a:p>
            <a:r>
              <a:rPr sz="2800">
                <a:latin typeface="Calibri" panose="020F0502020204030204" charset="0"/>
                <a:cs typeface="Calibri" panose="020F0502020204030204" charset="0"/>
                <a:sym typeface="+mn-ea"/>
              </a:rPr>
              <a:t>increase our lifespan</a:t>
            </a:r>
            <a:endParaRPr sz="2800">
              <a:latin typeface="Calibri" panose="020F0502020204030204" charset="0"/>
              <a:cs typeface="Calibri" panose="020F0502020204030204" charset="0"/>
              <a:sym typeface="+mn-ea"/>
            </a:endParaRPr>
          </a:p>
          <a:p>
            <a:r>
              <a:rPr sz="2855">
                <a:solidFill>
                  <a:schemeClr val="tx1"/>
                </a:solidFill>
                <a:latin typeface="Calibri" panose="020F0502020204030204" charset="0"/>
                <a:ea typeface="微软雅黑" panose="020B0503020204020204" charset="-122"/>
                <a:cs typeface="Calibri" panose="020F0502020204030204" charset="0"/>
                <a:sym typeface="+mn-ea"/>
              </a:rPr>
              <a:t>unlock the mysteries of the universe</a:t>
            </a:r>
            <a:endParaRPr sz="2855">
              <a:solidFill>
                <a:schemeClr val="tx1"/>
              </a:solidFill>
              <a:latin typeface="Calibri" panose="020F0502020204030204" charset="0"/>
              <a:ea typeface="微软雅黑" panose="020B0503020204020204" charset="-122"/>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19735" y="1253490"/>
            <a:ext cx="11170285" cy="5056505"/>
          </a:xfrm>
        </p:spPr>
        <p:txBody>
          <a:bodyPr>
            <a:normAutofit fontScale="70000"/>
          </a:bodyPr>
          <a:p>
            <a:r>
              <a:rPr lang="zh-CN" altLang="en-US"/>
              <a:t>2016-2-13</a:t>
            </a:r>
            <a:endParaRPr lang="zh-CN" altLang="en-US"/>
          </a:p>
          <a:p>
            <a:r>
              <a:rPr lang="zh-CN" altLang="en-US"/>
              <a:t>In some countries, there has been an increase in the number of parents who educate their children themselves at home instead of sending them to school. Do you think the advantages of this outweigh the disadvantages?</a:t>
            </a:r>
            <a:endParaRPr lang="zh-CN" altLang="en-US"/>
          </a:p>
          <a:p>
            <a:endParaRPr lang="zh-CN" altLang="en-US"/>
          </a:p>
          <a:p>
            <a:r>
              <a:rPr lang="zh-CN" altLang="en-US"/>
              <a:t>2018-12-8</a:t>
            </a:r>
            <a:endParaRPr lang="zh-CN" altLang="en-US"/>
          </a:p>
          <a:p>
            <a:r>
              <a:rPr lang="zh-CN" altLang="en-US"/>
              <a:t>Some people think that schools should select students according to their academic abilities while others believe that it is better to have students with different abilities study together. Discuss both views and give your own opinion.</a:t>
            </a:r>
            <a:endParaRPr lang="zh-CN" altLang="en-US"/>
          </a:p>
          <a:p>
            <a:endParaRPr lang="zh-CN" altLang="en-US"/>
          </a:p>
          <a:p>
            <a:r>
              <a:rPr lang="zh-CN" altLang="en-US"/>
              <a:t>2018-9-29</a:t>
            </a:r>
            <a:endParaRPr lang="zh-CN" altLang="en-US"/>
          </a:p>
          <a:p>
            <a:r>
              <a:rPr lang="zh-CN" altLang="en-US"/>
              <a:t>Team / group activities can teach more important skills for life than those activities which are played alone. To what extent do you agree or disagree?</a:t>
            </a:r>
            <a:endParaRPr lang="zh-CN" altLang="en-US"/>
          </a:p>
        </p:txBody>
      </p:sp>
      <p:sp>
        <p:nvSpPr>
          <p:cNvPr id="6" name="标题 1"/>
          <p:cNvSpPr>
            <a:spLocks noGrp="1"/>
          </p:cNvSpPr>
          <p:nvPr>
            <p:custDataLst>
              <p:tags r:id="rId1"/>
            </p:custDataLst>
          </p:nvPr>
        </p:nvSpPr>
        <p:spPr>
          <a:xfrm>
            <a:off x="2503805" y="384810"/>
            <a:ext cx="6837680" cy="664210"/>
          </a:xfrm>
          <a:prstGeom prst="rect">
            <a:avLst/>
          </a:prstGeom>
          <a:solidFill>
            <a:schemeClr val="accent1">
              <a:lumMod val="40000"/>
              <a:lumOff val="60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3600">
                <a:latin typeface="微软雅黑" panose="020B0503020204020204" charset="-122"/>
                <a:ea typeface="微软雅黑" panose="020B0503020204020204" charset="-122"/>
                <a:cs typeface="微软雅黑" panose="020B0503020204020204" charset="-122"/>
                <a:sym typeface="+mn-ea"/>
              </a:rPr>
              <a:t>教育</a:t>
            </a:r>
            <a:r>
              <a:rPr lang="zh-CN" altLang="en-US" sz="3600">
                <a:latin typeface="微软雅黑" panose="020B0503020204020204" charset="-122"/>
                <a:ea typeface="微软雅黑" panose="020B0503020204020204" charset="-122"/>
                <a:cs typeface="微软雅黑" panose="020B0503020204020204" charset="-122"/>
                <a:sym typeface="+mn-ea"/>
              </a:rPr>
              <a:t>方式---- 相关考题回顾</a:t>
            </a:r>
            <a:endParaRPr lang="zh-CN" altLang="en-US" sz="36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93395" y="924560"/>
            <a:ext cx="10972800" cy="5154295"/>
          </a:xfrm>
        </p:spPr>
        <p:txBody>
          <a:bodyPr>
            <a:normAutofit lnSpcReduction="10000"/>
          </a:bodyPr>
          <a:p>
            <a:pPr algn="ctr"/>
            <a:r>
              <a:rPr lang="en-US" altLang="zh-CN" sz="2800" b="1">
                <a:solidFill>
                  <a:srgbClr val="FF0000"/>
                </a:solidFill>
              </a:rPr>
              <a:t>mixed-sex school</a:t>
            </a:r>
            <a:endParaRPr lang="en-US" altLang="zh-CN" sz="2800" b="1">
              <a:solidFill>
                <a:srgbClr val="FF0000"/>
              </a:solidFill>
            </a:endParaRPr>
          </a:p>
          <a:p>
            <a:r>
              <a:rPr lang="en-US" altLang="zh-CN" sz="2800" b="1">
                <a:highlight>
                  <a:srgbClr val="FFFF00"/>
                </a:highlight>
              </a:rPr>
              <a:t>advantage</a:t>
            </a:r>
            <a:endParaRPr lang="en-US" altLang="zh-CN" sz="2800" b="1">
              <a:highlight>
                <a:srgbClr val="FFFF00"/>
              </a:highlight>
            </a:endParaRPr>
          </a:p>
          <a:p>
            <a:r>
              <a:rPr lang="en-US" altLang="zh-CN" sz="2800"/>
              <a:t>s</a:t>
            </a:r>
            <a:r>
              <a:rPr lang="zh-CN" altLang="en-US" sz="2800"/>
              <a:t>tudents receive more access to diversity</a:t>
            </a:r>
            <a:endParaRPr lang="zh-CN" altLang="en-US" sz="2800"/>
          </a:p>
          <a:p>
            <a:r>
              <a:rPr lang="en-US" altLang="zh-CN" sz="2800"/>
              <a:t>c</a:t>
            </a:r>
            <a:r>
              <a:rPr lang="zh-CN" altLang="en-US" sz="2800"/>
              <a:t>o-educational environments offer equal opportunities to both genders</a:t>
            </a:r>
            <a:r>
              <a:rPr lang="en-US" altLang="zh-CN" sz="2800"/>
              <a:t> </a:t>
            </a:r>
            <a:endParaRPr lang="en-US" altLang="zh-CN" sz="2800"/>
          </a:p>
          <a:p>
            <a:r>
              <a:rPr lang="en-US" altLang="zh-CN" sz="2800"/>
              <a:t>prepare students for the real world ----develop better communication skills</a:t>
            </a:r>
            <a:endParaRPr lang="en-US" altLang="zh-CN" sz="2800"/>
          </a:p>
          <a:p>
            <a:endParaRPr lang="en-US" altLang="zh-CN" sz="2800"/>
          </a:p>
          <a:p>
            <a:r>
              <a:rPr lang="en-US" altLang="zh-CN" sz="2800" b="1">
                <a:highlight>
                  <a:srgbClr val="FFFF00"/>
                </a:highlight>
              </a:rPr>
              <a:t>disadvantage</a:t>
            </a:r>
            <a:endParaRPr lang="en-US" altLang="zh-CN" sz="2800" b="1">
              <a:highlight>
                <a:srgbClr val="FFFF00"/>
              </a:highlight>
            </a:endParaRPr>
          </a:p>
          <a:p>
            <a:r>
              <a:rPr lang="en-US" altLang="zh-CN" sz="2800"/>
              <a:t>create problems with sexual distraction</a:t>
            </a:r>
            <a:endParaRPr lang="en-US" altLang="zh-CN" sz="2800"/>
          </a:p>
          <a:p>
            <a:r>
              <a:rPr lang="en-US" altLang="zh-CN" sz="2800"/>
              <a:t>face a risk of encouraging intimate relationships at an early age</a:t>
            </a:r>
            <a:endParaRPr lang="en-US" altLang="zh-CN" sz="2800"/>
          </a:p>
          <a:p>
            <a:r>
              <a:rPr lang="en-US" altLang="zh-CN" sz="2800"/>
              <a:t>encounter issues with their self-esteem or confidence</a:t>
            </a:r>
            <a:endParaRPr lang="en-US" altLang="zh-CN" sz="2800"/>
          </a:p>
        </p:txBody>
      </p:sp>
      <p:sp>
        <p:nvSpPr>
          <p:cNvPr id="4" name="标题 3"/>
          <p:cNvSpPr>
            <a:spLocks noGrp="1"/>
          </p:cNvSpPr>
          <p:nvPr>
            <p:ph type="title"/>
            <p:custDataLst>
              <p:tags r:id="rId1"/>
            </p:custDataLst>
          </p:nvPr>
        </p:nvSpPr>
        <p:spPr>
          <a:xfrm>
            <a:off x="4100195" y="153035"/>
            <a:ext cx="3908425" cy="664210"/>
          </a:xfrm>
          <a:solidFill>
            <a:schemeClr val="accent1">
              <a:lumMod val="20000"/>
              <a:lumOff val="80000"/>
            </a:schemeClr>
          </a:solidFill>
        </p:spPr>
        <p:txBody>
          <a:bodyPr>
            <a:normAutofit/>
          </a:bodyPr>
          <a:p>
            <a:r>
              <a:rPr lang="zh-CN" altLang="en-US" sz="3200">
                <a:latin typeface="微软雅黑" panose="020B0503020204020204" charset="-122"/>
                <a:ea typeface="微软雅黑" panose="020B0503020204020204" charset="-122"/>
                <a:cs typeface="微软雅黑" panose="020B0503020204020204" charset="-122"/>
                <a:sym typeface="+mn-ea"/>
              </a:rPr>
              <a:t>教育</a:t>
            </a:r>
            <a:r>
              <a:rPr lang="zh-CN" altLang="en-US" sz="3200">
                <a:latin typeface="微软雅黑" panose="020B0503020204020204" charset="-122"/>
                <a:ea typeface="微软雅黑" panose="020B0503020204020204" charset="-122"/>
                <a:cs typeface="微软雅黑" panose="020B0503020204020204" charset="-122"/>
                <a:sym typeface="+mn-ea"/>
              </a:rPr>
              <a:t>方式</a:t>
            </a:r>
            <a:endParaRPr lang="zh-CN" altLang="en-US" sz="32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9600" y="1600200"/>
            <a:ext cx="10972800" cy="5175885"/>
          </a:xfrm>
        </p:spPr>
        <p:txBody>
          <a:bodyPr>
            <a:normAutofit fontScale="90000"/>
          </a:bodyPr>
          <a:p>
            <a:r>
              <a:rPr lang="en-US" altLang="zh-CN" sz="2800" b="1">
                <a:highlight>
                  <a:srgbClr val="FFFF00"/>
                </a:highlight>
                <a:sym typeface="+mn-ea"/>
              </a:rPr>
              <a:t>advantage</a:t>
            </a:r>
            <a:endParaRPr lang="zh-CN" altLang="en-US" sz="2800"/>
          </a:p>
          <a:p>
            <a:r>
              <a:rPr lang="zh-CN" altLang="en-US" sz="2800"/>
              <a:t>giv</a:t>
            </a:r>
            <a:r>
              <a:rPr lang="en-US" altLang="zh-CN" sz="2800"/>
              <a:t>e</a:t>
            </a:r>
            <a:r>
              <a:rPr lang="zh-CN" altLang="en-US" sz="2800"/>
              <a:t> you freedom to create a work-study balance</a:t>
            </a:r>
            <a:endParaRPr lang="zh-CN" altLang="en-US" sz="2800"/>
          </a:p>
          <a:p>
            <a:r>
              <a:rPr lang="en-US" altLang="zh-CN" sz="2800"/>
              <a:t>provide a</a:t>
            </a:r>
            <a:r>
              <a:rPr lang="zh-CN" altLang="en-US" sz="2800"/>
              <a:t> peaceful and agreeable learning environment</a:t>
            </a:r>
            <a:endParaRPr lang="zh-CN" altLang="en-US" sz="2800"/>
          </a:p>
          <a:p>
            <a:r>
              <a:rPr lang="en-US" altLang="zh-CN" sz="2800"/>
              <a:t>lower cost</a:t>
            </a:r>
            <a:endParaRPr lang="en-US" altLang="zh-CN" sz="2800"/>
          </a:p>
          <a:p>
            <a:r>
              <a:rPr lang="zh-CN" altLang="en-US" sz="2800"/>
              <a:t>provides an alternative to paper-based learning</a:t>
            </a:r>
            <a:r>
              <a:rPr lang="en-US" altLang="zh-CN" sz="2800"/>
              <a:t> --- eco-friendly</a:t>
            </a:r>
            <a:endParaRPr lang="en-US" altLang="zh-CN" sz="2800"/>
          </a:p>
          <a:p>
            <a:endParaRPr lang="en-US" altLang="zh-CN" sz="2800"/>
          </a:p>
          <a:p>
            <a:r>
              <a:rPr lang="en-US" altLang="zh-CN" sz="2800" b="1">
                <a:highlight>
                  <a:srgbClr val="FFFF00"/>
                </a:highlight>
                <a:sym typeface="+mn-ea"/>
              </a:rPr>
              <a:t>disadvantage</a:t>
            </a:r>
            <a:endParaRPr lang="zh-CN" altLang="en-US" sz="2800"/>
          </a:p>
          <a:p>
            <a:r>
              <a:rPr lang="zh-CN" altLang="en-US" sz="2800"/>
              <a:t>have more difficulty getting in touch with your instructor</a:t>
            </a:r>
            <a:r>
              <a:rPr lang="en-US" altLang="zh-CN" sz="2800"/>
              <a:t>  --- feedback/confusion</a:t>
            </a:r>
            <a:endParaRPr lang="zh-CN" altLang="en-US" sz="2800"/>
          </a:p>
          <a:p>
            <a:r>
              <a:rPr lang="zh-CN" altLang="en-US" sz="2800"/>
              <a:t>difficult to build relationships of any kind</a:t>
            </a:r>
            <a:endParaRPr lang="zh-CN" altLang="en-US" sz="2800"/>
          </a:p>
          <a:p>
            <a:r>
              <a:rPr lang="zh-CN" altLang="en-US" sz="2800"/>
              <a:t>Technical Issues</a:t>
            </a:r>
            <a:endParaRPr lang="zh-CN" altLang="en-US" sz="2800"/>
          </a:p>
        </p:txBody>
      </p:sp>
      <p:sp>
        <p:nvSpPr>
          <p:cNvPr id="4" name="标题 3"/>
          <p:cNvSpPr>
            <a:spLocks noGrp="1"/>
          </p:cNvSpPr>
          <p:nvPr>
            <p:ph type="title"/>
            <p:custDataLst>
              <p:tags r:id="rId1"/>
            </p:custDataLst>
          </p:nvPr>
        </p:nvSpPr>
        <p:spPr>
          <a:xfrm>
            <a:off x="4100195" y="153035"/>
            <a:ext cx="3908425" cy="664210"/>
          </a:xfrm>
          <a:solidFill>
            <a:schemeClr val="accent1">
              <a:lumMod val="20000"/>
              <a:lumOff val="80000"/>
            </a:schemeClr>
          </a:solidFill>
        </p:spPr>
        <p:txBody>
          <a:bodyPr>
            <a:normAutofit/>
          </a:bodyPr>
          <a:p>
            <a:r>
              <a:rPr lang="zh-CN" altLang="en-US" sz="3200">
                <a:latin typeface="微软雅黑" panose="020B0503020204020204" charset="-122"/>
                <a:ea typeface="微软雅黑" panose="020B0503020204020204" charset="-122"/>
                <a:cs typeface="微软雅黑" panose="020B0503020204020204" charset="-122"/>
                <a:sym typeface="+mn-ea"/>
              </a:rPr>
              <a:t>教育</a:t>
            </a:r>
            <a:r>
              <a:rPr lang="zh-CN" altLang="en-US" sz="3200">
                <a:latin typeface="微软雅黑" panose="020B0503020204020204" charset="-122"/>
                <a:ea typeface="微软雅黑" panose="020B0503020204020204" charset="-122"/>
                <a:cs typeface="微软雅黑" panose="020B0503020204020204" charset="-122"/>
                <a:sym typeface="+mn-ea"/>
              </a:rPr>
              <a:t>方式</a:t>
            </a:r>
            <a:endParaRPr lang="zh-CN" altLang="en-US" sz="320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2868295" y="817245"/>
            <a:ext cx="6096000" cy="521970"/>
          </a:xfrm>
          <a:prstGeom prst="rect">
            <a:avLst/>
          </a:prstGeom>
          <a:noFill/>
        </p:spPr>
        <p:txBody>
          <a:bodyPr wrap="square" rtlCol="0" anchor="t">
            <a:spAutoFit/>
          </a:bodyPr>
          <a:p>
            <a:pPr algn="ctr"/>
            <a:r>
              <a:rPr lang="en-US" altLang="zh-CN" sz="2800" b="1">
                <a:solidFill>
                  <a:srgbClr val="FF0000"/>
                </a:solidFill>
                <a:sym typeface="+mn-ea"/>
              </a:rPr>
              <a:t>online learning</a:t>
            </a:r>
            <a:endParaRPr lang="en-US" altLang="zh-CN" sz="2800" b="1">
              <a:solidFill>
                <a:srgbClr val="FF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91185" y="842010"/>
            <a:ext cx="10300335" cy="1731010"/>
          </a:xfrm>
          <a:solidFill>
            <a:schemeClr val="accent6">
              <a:lumMod val="20000"/>
              <a:lumOff val="80000"/>
            </a:schemeClr>
          </a:solidFill>
        </p:spPr>
        <p:txBody>
          <a:bodyPr>
            <a:normAutofit fontScale="90000"/>
          </a:bodyPr>
          <a:p>
            <a:pPr algn="l"/>
            <a:r>
              <a:rPr lang="zh-CN" altLang="en-US" sz="2665" b="1">
                <a:latin typeface="Calibri" panose="020F0502020204030204" charset="0"/>
                <a:ea typeface="微软雅黑" panose="020B0503020204020204" charset="-122"/>
                <a:cs typeface="Calibri" panose="020F0502020204030204" charset="0"/>
                <a:sym typeface="+mn-ea"/>
              </a:rPr>
              <a:t>Some people think that all university students should study whatever they like. Others believe that they should only be allowed to study subjects that will be useful in the future, such as those related to science and technology.</a:t>
            </a:r>
            <a:r>
              <a:rPr lang="en-US" altLang="zh-CN" sz="2665" b="1">
                <a:latin typeface="Calibri" panose="020F0502020204030204" charset="0"/>
                <a:ea typeface="微软雅黑" panose="020B0503020204020204" charset="-122"/>
                <a:cs typeface="Calibri" panose="020F0502020204030204" charset="0"/>
                <a:sym typeface="+mn-ea"/>
              </a:rPr>
              <a:t> </a:t>
            </a:r>
            <a:r>
              <a:rPr lang="zh-CN" altLang="en-US" sz="2665" b="1">
                <a:latin typeface="Calibri" panose="020F0502020204030204" charset="0"/>
                <a:ea typeface="微软雅黑" panose="020B0503020204020204" charset="-122"/>
                <a:cs typeface="Calibri" panose="020F0502020204030204" charset="0"/>
                <a:sym typeface="+mn-ea"/>
              </a:rPr>
              <a:t>Discuss both these views and give your own opinion.</a:t>
            </a:r>
            <a:r>
              <a:rPr lang="en-US" altLang="zh-CN" sz="2665" b="1">
                <a:latin typeface="Calibri" panose="020F0502020204030204" charset="0"/>
                <a:ea typeface="微软雅黑" panose="020B0503020204020204" charset="-122"/>
                <a:cs typeface="Calibri" panose="020F0502020204030204" charset="0"/>
                <a:sym typeface="+mn-ea"/>
              </a:rPr>
              <a:t> </a:t>
            </a:r>
            <a:endParaRPr lang="en-US" altLang="zh-CN" sz="2665" b="1">
              <a:latin typeface="Calibri" panose="020F0502020204030204" charset="0"/>
              <a:ea typeface="微软雅黑" panose="020B0503020204020204" charset="-122"/>
              <a:cs typeface="Calibri" panose="020F0502020204030204" charset="0"/>
              <a:sym typeface="+mn-ea"/>
            </a:endParaRPr>
          </a:p>
        </p:txBody>
      </p:sp>
      <p:sp>
        <p:nvSpPr>
          <p:cNvPr id="3" name="内容占位符 2"/>
          <p:cNvSpPr>
            <a:spLocks noGrp="1"/>
          </p:cNvSpPr>
          <p:nvPr>
            <p:ph idx="1"/>
          </p:nvPr>
        </p:nvSpPr>
        <p:spPr>
          <a:xfrm>
            <a:off x="412115" y="2905125"/>
            <a:ext cx="11480165" cy="3110865"/>
          </a:xfrm>
        </p:spPr>
        <p:txBody>
          <a:bodyPr>
            <a:noAutofit/>
          </a:bodyPr>
          <a:p>
            <a:pPr marL="0" indent="0">
              <a:buNone/>
            </a:pPr>
            <a:r>
              <a:rPr lang="en-US" altLang="zh-CN" sz="2400" b="1">
                <a:solidFill>
                  <a:schemeClr val="tx1"/>
                </a:solidFill>
                <a:highlight>
                  <a:srgbClr val="FFFF00"/>
                </a:highlight>
              </a:rPr>
              <a:t>Sample answer</a:t>
            </a:r>
            <a:r>
              <a:rPr lang="zh-CN" altLang="en-US" sz="2400" b="1">
                <a:solidFill>
                  <a:schemeClr val="tx1"/>
                </a:solidFill>
                <a:highlight>
                  <a:srgbClr val="FFFF00"/>
                </a:highlight>
              </a:rPr>
              <a:t>（</a:t>
            </a:r>
            <a:r>
              <a:rPr lang="en-US" altLang="zh-CN" sz="2400" b="1">
                <a:solidFill>
                  <a:schemeClr val="tx1"/>
                </a:solidFill>
                <a:highlight>
                  <a:srgbClr val="FFFF00"/>
                </a:highlight>
              </a:rPr>
              <a:t>Simon </a:t>
            </a:r>
            <a:r>
              <a:rPr lang="zh-CN" altLang="en-US" sz="2400" b="1">
                <a:solidFill>
                  <a:schemeClr val="tx1"/>
                </a:solidFill>
                <a:highlight>
                  <a:srgbClr val="FFFF00"/>
                </a:highlight>
              </a:rPr>
              <a:t>）</a:t>
            </a:r>
            <a:endParaRPr lang="zh-CN" altLang="en-US" sz="2400" b="1">
              <a:solidFill>
                <a:schemeClr val="tx1"/>
              </a:solidFill>
            </a:endParaRPr>
          </a:p>
          <a:p>
            <a:pPr marL="0" indent="0">
              <a:buNone/>
            </a:pPr>
            <a:endParaRPr lang="zh-CN" altLang="en-US" sz="2400" b="1">
              <a:solidFill>
                <a:schemeClr val="tx1"/>
              </a:solidFill>
            </a:endParaRPr>
          </a:p>
          <a:p>
            <a:pPr marL="0" indent="0">
              <a:buNone/>
            </a:pPr>
            <a:r>
              <a:rPr lang="zh-CN" altLang="en-US" sz="2400">
                <a:solidFill>
                  <a:schemeClr val="tx1"/>
                </a:solidFill>
                <a:latin typeface="微软雅黑" panose="020B0503020204020204" charset="-122"/>
                <a:ea typeface="微软雅黑" panose="020B0503020204020204" charset="-122"/>
              </a:rPr>
              <a:t>首段：</a:t>
            </a:r>
            <a:endParaRPr lang="zh-CN" altLang="en-US" sz="2400">
              <a:solidFill>
                <a:schemeClr val="tx1"/>
              </a:solidFill>
              <a:latin typeface="微软雅黑" panose="020B0503020204020204" charset="-122"/>
              <a:ea typeface="微软雅黑" panose="020B0503020204020204" charset="-122"/>
            </a:endParaRPr>
          </a:p>
          <a:p>
            <a:pPr marL="0" indent="0">
              <a:buNone/>
            </a:pPr>
            <a:r>
              <a:rPr lang="zh-CN" altLang="en-US" sz="2400">
                <a:solidFill>
                  <a:srgbClr val="00B050"/>
                </a:solidFill>
              </a:rPr>
              <a:t>People have different views about </a:t>
            </a:r>
            <a:r>
              <a:rPr lang="zh-CN" altLang="en-US" sz="2400"/>
              <a:t>how </a:t>
            </a:r>
            <a:r>
              <a:rPr lang="en-US" altLang="zh-CN" sz="2400"/>
              <a:t>many</a:t>
            </a:r>
            <a:r>
              <a:rPr lang="zh-CN" altLang="en-US" sz="2400"/>
              <a:t> choice</a:t>
            </a:r>
            <a:r>
              <a:rPr lang="en-US" altLang="zh-CN" sz="2400"/>
              <a:t>s</a:t>
            </a:r>
            <a:r>
              <a:rPr lang="zh-CN" altLang="en-US" sz="2400"/>
              <a:t> students should have </a:t>
            </a:r>
            <a:r>
              <a:rPr lang="zh-CN" altLang="en-US" sz="2400" u="sng"/>
              <a:t>with regard to</a:t>
            </a:r>
            <a:r>
              <a:rPr lang="zh-CN" altLang="en-US" sz="2400"/>
              <a:t> what they can study at university. </a:t>
            </a:r>
            <a:endParaRPr lang="zh-CN" altLang="en-US" sz="2400"/>
          </a:p>
          <a:p>
            <a:pPr marL="0" indent="0">
              <a:buNone/>
            </a:pPr>
            <a:r>
              <a:rPr lang="zh-CN" altLang="en-US" sz="2400">
                <a:solidFill>
                  <a:srgbClr val="00B050"/>
                </a:solidFill>
              </a:rPr>
              <a:t>While some argue that</a:t>
            </a:r>
            <a:r>
              <a:rPr lang="zh-CN" altLang="en-US" sz="2400"/>
              <a:t> it would be better for students to be forced into certain key subject areas, </a:t>
            </a:r>
            <a:r>
              <a:rPr lang="zh-CN" altLang="en-US" sz="2400">
                <a:solidFill>
                  <a:srgbClr val="00B050"/>
                </a:solidFill>
              </a:rPr>
              <a:t>I believe that </a:t>
            </a:r>
            <a:r>
              <a:rPr lang="zh-CN" altLang="en-US" sz="2400"/>
              <a:t>everyone should be able to study the course of their choice.</a:t>
            </a:r>
            <a:endParaRPr lang="zh-CN" altLang="en-US" sz="2400"/>
          </a:p>
          <a:p>
            <a:endParaRPr lang="zh-CN" altLang="en-US" sz="2400"/>
          </a:p>
        </p:txBody>
      </p:sp>
      <p:sp>
        <p:nvSpPr>
          <p:cNvPr id="4" name="标题 1"/>
          <p:cNvSpPr>
            <a:spLocks noGrp="1"/>
          </p:cNvSpPr>
          <p:nvPr>
            <p:custDataLst>
              <p:tags r:id="rId1"/>
            </p:custDataLst>
          </p:nvPr>
        </p:nvSpPr>
        <p:spPr>
          <a:xfrm>
            <a:off x="4235450" y="103505"/>
            <a:ext cx="3721735"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教育类范文</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3050" y="611505"/>
            <a:ext cx="11790680" cy="1143000"/>
          </a:xfrm>
          <a:solidFill>
            <a:schemeClr val="accent6">
              <a:lumMod val="20000"/>
              <a:lumOff val="80000"/>
            </a:schemeClr>
          </a:solidFill>
        </p:spPr>
        <p:txBody>
          <a:bodyPr>
            <a:normAutofit fontScale="90000"/>
          </a:bodyPr>
          <a:p>
            <a:pPr algn="l"/>
            <a:r>
              <a:rPr lang="zh-CN" altLang="en-US" sz="2000">
                <a:latin typeface="微软雅黑" panose="020B0503020204020204" charset="-122"/>
                <a:ea typeface="微软雅黑" panose="020B0503020204020204" charset="-122"/>
                <a:sym typeface="+mn-ea"/>
              </a:rPr>
              <a:t>Some people think that all university students should study whatever they like. Others believe that </a:t>
            </a:r>
            <a:br>
              <a:rPr lang="zh-CN" altLang="en-US" sz="2000">
                <a:latin typeface="微软雅黑" panose="020B0503020204020204" charset="-122"/>
                <a:ea typeface="微软雅黑" panose="020B0503020204020204" charset="-122"/>
              </a:rPr>
            </a:br>
            <a:r>
              <a:rPr lang="zh-CN" altLang="en-US" sz="2000">
                <a:latin typeface="微软雅黑" panose="020B0503020204020204" charset="-122"/>
                <a:ea typeface="微软雅黑" panose="020B0503020204020204" charset="-122"/>
                <a:sym typeface="+mn-ea"/>
              </a:rPr>
              <a:t>they should only be allowed to study subjects that will be useful in the future, such as those related </a:t>
            </a:r>
            <a:br>
              <a:rPr lang="zh-CN" altLang="en-US" sz="2000">
                <a:latin typeface="微软雅黑" panose="020B0503020204020204" charset="-122"/>
                <a:ea typeface="微软雅黑" panose="020B0503020204020204" charset="-122"/>
              </a:rPr>
            </a:br>
            <a:r>
              <a:rPr lang="zh-CN" altLang="en-US" sz="2000">
                <a:latin typeface="微软雅黑" panose="020B0503020204020204" charset="-122"/>
                <a:ea typeface="微软雅黑" panose="020B0503020204020204" charset="-122"/>
                <a:sym typeface="+mn-ea"/>
              </a:rPr>
              <a:t>to science and technology.</a:t>
            </a:r>
            <a:r>
              <a:rPr lang="en-US" altLang="zh-CN" sz="2000">
                <a:latin typeface="微软雅黑" panose="020B0503020204020204" charset="-122"/>
                <a:ea typeface="微软雅黑" panose="020B0503020204020204" charset="-122"/>
                <a:sym typeface="+mn-ea"/>
              </a:rPr>
              <a:t> </a:t>
            </a:r>
            <a:r>
              <a:rPr lang="zh-CN" altLang="en-US" sz="2000">
                <a:latin typeface="微软雅黑" panose="020B0503020204020204" charset="-122"/>
                <a:ea typeface="微软雅黑" panose="020B0503020204020204" charset="-122"/>
                <a:sym typeface="+mn-ea"/>
              </a:rPr>
              <a:t>Discuss both these views and give your own opinion.</a:t>
            </a:r>
            <a:r>
              <a:rPr lang="en-US" altLang="zh-CN" sz="2000">
                <a:latin typeface="微软雅黑" panose="020B0503020204020204" charset="-122"/>
                <a:ea typeface="微软雅黑" panose="020B0503020204020204" charset="-122"/>
                <a:sym typeface="+mn-ea"/>
              </a:rPr>
              <a:t> </a:t>
            </a:r>
            <a:endParaRPr lang="en-US" altLang="zh-CN" sz="2000">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273050" y="1836420"/>
            <a:ext cx="11811000" cy="4807585"/>
          </a:xfrm>
        </p:spPr>
        <p:txBody>
          <a:bodyPr>
            <a:noAutofit/>
          </a:bodyPr>
          <a:p>
            <a:pPr marL="0" indent="0">
              <a:buNone/>
            </a:pPr>
            <a:r>
              <a:rPr lang="zh-CN" altLang="en-US" sz="2000">
                <a:solidFill>
                  <a:srgbClr val="FF0000"/>
                </a:solidFill>
                <a:latin typeface="微软雅黑" panose="020B0503020204020204" charset="-122"/>
                <a:ea typeface="微软雅黑" panose="020B0503020204020204" charset="-122"/>
                <a:cs typeface="微软雅黑" panose="020B0503020204020204" charset="-122"/>
              </a:rPr>
              <a:t>主体段</a:t>
            </a:r>
            <a:r>
              <a:rPr lang="en-US" altLang="zh-CN" sz="2000">
                <a:solidFill>
                  <a:srgbClr val="FF0000"/>
                </a:solidFill>
                <a:latin typeface="微软雅黑" panose="020B0503020204020204" charset="-122"/>
                <a:ea typeface="微软雅黑" panose="020B0503020204020204" charset="-122"/>
                <a:cs typeface="微软雅黑" panose="020B0503020204020204" charset="-122"/>
              </a:rPr>
              <a:t>1 ---</a:t>
            </a:r>
            <a:r>
              <a:rPr lang="zh-CN" altLang="en-US" sz="2000">
                <a:solidFill>
                  <a:srgbClr val="FF0000"/>
                </a:solidFill>
                <a:latin typeface="微软雅黑" panose="020B0503020204020204" charset="-122"/>
                <a:ea typeface="微软雅黑" panose="020B0503020204020204" charset="-122"/>
                <a:cs typeface="微软雅黑" panose="020B0503020204020204" charset="-122"/>
              </a:rPr>
              <a:t>让步反方观点：</a:t>
            </a:r>
            <a:endParaRPr lang="zh-CN" altLang="en-US" sz="2000">
              <a:solidFill>
                <a:srgbClr val="FF0000"/>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2000">
                <a:solidFill>
                  <a:srgbClr val="00B050"/>
                </a:solidFill>
              </a:rPr>
              <a:t>There are various reasons why people believe that</a:t>
            </a:r>
            <a:r>
              <a:rPr lang="zh-CN" altLang="en-US" sz="2000"/>
              <a:t> universities should only offer subjects that will be useful in the future.</a:t>
            </a:r>
            <a:endParaRPr lang="zh-CN" altLang="en-US" sz="2000"/>
          </a:p>
          <a:p>
            <a:pPr marL="0" indent="0">
              <a:buNone/>
            </a:pPr>
            <a:r>
              <a:rPr lang="zh-CN" altLang="en-US" sz="2000">
                <a:solidFill>
                  <a:schemeClr val="accent6"/>
                </a:solidFill>
                <a:latin typeface="微软雅黑" panose="020B0503020204020204" charset="-122"/>
                <a:ea typeface="微软雅黑" panose="020B0503020204020204" charset="-122"/>
              </a:rPr>
              <a:t>解释：</a:t>
            </a:r>
            <a:endParaRPr lang="zh-CN" altLang="en-US" sz="2000">
              <a:solidFill>
                <a:schemeClr val="accent6"/>
              </a:solidFill>
              <a:latin typeface="微软雅黑" panose="020B0503020204020204" charset="-122"/>
              <a:ea typeface="微软雅黑" panose="020B0503020204020204" charset="-122"/>
            </a:endParaRPr>
          </a:p>
          <a:p>
            <a:pPr marL="0" indent="0">
              <a:buNone/>
            </a:pPr>
            <a:r>
              <a:rPr lang="zh-CN" altLang="en-US" sz="2000">
                <a:solidFill>
                  <a:srgbClr val="00B050"/>
                </a:solidFill>
              </a:rPr>
              <a:t>They may assert that</a:t>
            </a:r>
            <a:r>
              <a:rPr lang="zh-CN" altLang="en-US" sz="2000"/>
              <a:t> university courses like medicine, engineering and information technology are more likely to be beneficial than certain art degrees.</a:t>
            </a:r>
            <a:endParaRPr lang="zh-CN" altLang="en-US" sz="2000"/>
          </a:p>
          <a:p>
            <a:pPr marL="0" indent="0">
              <a:buNone/>
            </a:pP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举例</a:t>
            </a:r>
            <a:r>
              <a:rPr lang="en-US" altLang="zh-CN" sz="2000">
                <a:solidFill>
                  <a:schemeClr val="accent6"/>
                </a:solidFill>
                <a:latin typeface="微软雅黑" panose="020B0503020204020204" charset="-122"/>
                <a:ea typeface="微软雅黑" panose="020B0503020204020204" charset="-122"/>
                <a:cs typeface="微软雅黑" panose="020B0503020204020204" charset="-122"/>
              </a:rPr>
              <a:t>+</a:t>
            </a: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结果</a:t>
            </a:r>
            <a:r>
              <a:rPr lang="en-US" altLang="zh-CN" sz="2000">
                <a:solidFill>
                  <a:schemeClr val="accent6"/>
                </a:solidFill>
                <a:latin typeface="微软雅黑" panose="020B0503020204020204" charset="-122"/>
                <a:ea typeface="微软雅黑" panose="020B0503020204020204" charset="-122"/>
                <a:cs typeface="微软雅黑" panose="020B0503020204020204" charset="-122"/>
              </a:rPr>
              <a:t>----</a:t>
            </a: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个人角度：</a:t>
            </a:r>
            <a:endParaRPr lang="zh-CN" altLang="en-US" sz="2000">
              <a:solidFill>
                <a:schemeClr val="accent6"/>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2000">
                <a:solidFill>
                  <a:srgbClr val="00B050"/>
                </a:solidFill>
              </a:rPr>
              <a:t>From a personal perspective, it can be argued that</a:t>
            </a:r>
            <a:r>
              <a:rPr lang="zh-CN" altLang="en-US" sz="2000"/>
              <a:t> these courses provide more job opportunities, career progression, better salaries, </a:t>
            </a:r>
            <a:r>
              <a:rPr lang="zh-CN" altLang="en-US" sz="2000">
                <a:solidFill>
                  <a:srgbClr val="00B050"/>
                </a:solidFill>
              </a:rPr>
              <a:t>and therefore</a:t>
            </a:r>
            <a:r>
              <a:rPr lang="zh-CN" altLang="en-US" sz="2000"/>
              <a:t> an improved quality of life for students who take them. </a:t>
            </a:r>
            <a:endParaRPr lang="zh-CN" altLang="en-US" sz="2000"/>
          </a:p>
          <a:p>
            <a:pPr marL="0" indent="0">
              <a:buNone/>
            </a:pP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举例</a:t>
            </a:r>
            <a:r>
              <a:rPr lang="en-US" altLang="zh-CN" sz="2000">
                <a:solidFill>
                  <a:schemeClr val="accent6"/>
                </a:solidFill>
                <a:latin typeface="微软雅黑" panose="020B0503020204020204" charset="-122"/>
                <a:ea typeface="微软雅黑" panose="020B0503020204020204" charset="-122"/>
                <a:cs typeface="微软雅黑" panose="020B0503020204020204" charset="-122"/>
              </a:rPr>
              <a:t>+</a:t>
            </a: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结果</a:t>
            </a:r>
            <a:r>
              <a:rPr lang="en-US" altLang="zh-CN" sz="2000">
                <a:solidFill>
                  <a:schemeClr val="accent6"/>
                </a:solidFill>
                <a:latin typeface="微软雅黑" panose="020B0503020204020204" charset="-122"/>
                <a:ea typeface="微软雅黑" panose="020B0503020204020204" charset="-122"/>
                <a:cs typeface="微软雅黑" panose="020B0503020204020204" charset="-122"/>
              </a:rPr>
              <a:t>----</a:t>
            </a: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社会角度：</a:t>
            </a:r>
            <a:endParaRPr lang="zh-CN" altLang="en-US" sz="2000">
              <a:solidFill>
                <a:schemeClr val="accent6"/>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2000">
                <a:solidFill>
                  <a:srgbClr val="00B050"/>
                </a:solidFill>
              </a:rPr>
              <a:t>On the societal</a:t>
            </a:r>
            <a:r>
              <a:rPr lang="en-US" altLang="zh-CN" sz="2000">
                <a:solidFill>
                  <a:srgbClr val="00B050"/>
                </a:solidFill>
              </a:rPr>
              <a:t> </a:t>
            </a:r>
            <a:r>
              <a:rPr lang="zh-CN" altLang="en-US" sz="2000">
                <a:solidFill>
                  <a:srgbClr val="00B050"/>
                </a:solidFill>
              </a:rPr>
              <a:t>level,</a:t>
            </a:r>
            <a:r>
              <a:rPr lang="zh-CN" altLang="en-US" sz="2000"/>
              <a:t> by forcing people to choose particular university subjects, governments can ensure that any knowledge and skill gaps in the economy are covered. </a:t>
            </a:r>
            <a:r>
              <a:rPr lang="zh-CN" altLang="en-US" sz="2000">
                <a:solidFill>
                  <a:srgbClr val="00B050"/>
                </a:solidFill>
              </a:rPr>
              <a:t>Finally, </a:t>
            </a:r>
            <a:r>
              <a:rPr lang="zh-CN" altLang="en-US" sz="2000"/>
              <a:t>a focus on technology in higher education could lead to new inventions, economic growth, and greater future prosperity.</a:t>
            </a:r>
            <a:endParaRPr lang="zh-CN" altLang="en-US" sz="2000"/>
          </a:p>
          <a:p>
            <a:endParaRPr lang="zh-CN" altLang="en-US" sz="2000"/>
          </a:p>
        </p:txBody>
      </p:sp>
      <p:sp>
        <p:nvSpPr>
          <p:cNvPr id="5" name="标题 1"/>
          <p:cNvSpPr>
            <a:spLocks noGrp="1"/>
          </p:cNvSpPr>
          <p:nvPr>
            <p:custDataLst>
              <p:tags r:id="rId1"/>
            </p:custDataLst>
          </p:nvPr>
        </p:nvSpPr>
        <p:spPr>
          <a:xfrm>
            <a:off x="4235450" y="103505"/>
            <a:ext cx="3721735"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教育类范文</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内容占位符 3"/>
          <p:cNvPicPr>
            <a:picLocks noGrp="1" noChangeAspect="1"/>
          </p:cNvPicPr>
          <p:nvPr>
            <p:custDataLst>
              <p:tags r:id="rId1"/>
            </p:custDataLst>
          </p:nvPr>
        </p:nvPicPr>
        <p:blipFill>
          <a:blip r:embed="rId2"/>
          <a:stretch>
            <a:fillRect/>
          </a:stretch>
        </p:blipFill>
        <p:spPr>
          <a:xfrm>
            <a:off x="4028440" y="2508250"/>
            <a:ext cx="3255645" cy="2170430"/>
          </a:xfrm>
          <a:prstGeom prst="rect">
            <a:avLst/>
          </a:prstGeom>
        </p:spPr>
      </p:pic>
      <p:sp>
        <p:nvSpPr>
          <p:cNvPr id="3" name="标题 1"/>
          <p:cNvSpPr>
            <a:spLocks noGrp="1"/>
          </p:cNvSpPr>
          <p:nvPr>
            <p:custDataLst>
              <p:tags r:id="rId3"/>
            </p:custDataLst>
          </p:nvPr>
        </p:nvSpPr>
        <p:spPr>
          <a:xfrm>
            <a:off x="3954780" y="262890"/>
            <a:ext cx="2981960"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教育类话题</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
        <p:nvSpPr>
          <p:cNvPr id="2" name="文本框 1"/>
          <p:cNvSpPr txBox="1"/>
          <p:nvPr/>
        </p:nvSpPr>
        <p:spPr>
          <a:xfrm>
            <a:off x="548640" y="983615"/>
            <a:ext cx="3479800" cy="3046095"/>
          </a:xfrm>
          <a:prstGeom prst="rect">
            <a:avLst/>
          </a:prstGeom>
          <a:noFill/>
          <a:extLst>
            <a:ext uri="{909E8E84-426E-40DD-AFC4-6F175D3DCCD1}">
              <a14:hiddenFill xmlns:a14="http://schemas.microsoft.com/office/drawing/2010/main">
                <a:solidFill>
                  <a:schemeClr val="accent2">
                    <a:lumMod val="20000"/>
                    <a:lumOff val="80000"/>
                  </a:schemeClr>
                </a:solidFill>
              </a14:hiddenFill>
            </a:ext>
          </a:extLst>
        </p:spPr>
        <p:txBody>
          <a:bodyPr wrap="square" rtlCol="0">
            <a:spAutoFit/>
          </a:bodyPr>
          <a:p>
            <a:r>
              <a:rPr lang="zh-CN" altLang="en-US" sz="2400" dirty="0">
                <a:solidFill>
                  <a:srgbClr val="FF0000"/>
                </a:solidFill>
                <a:latin typeface="Calibri" panose="020F0502020204030204" charset="0"/>
                <a:ea typeface="微软雅黑" panose="020B0503020204020204" charset="-122"/>
                <a:cs typeface="Calibri" panose="020F0502020204030204" charset="0"/>
              </a:rPr>
              <a:t>功能（</a:t>
            </a:r>
            <a:r>
              <a:rPr lang="zh-CN" altLang="en-US" sz="2400" dirty="0">
                <a:solidFill>
                  <a:srgbClr val="FF0000"/>
                </a:solidFill>
                <a:latin typeface="Calibri" panose="020F0502020204030204" charset="0"/>
                <a:ea typeface="微软雅黑" panose="020B0503020204020204" charset="-122"/>
                <a:cs typeface="Calibri" panose="020F0502020204030204" charset="0"/>
              </a:rPr>
              <a:t>目的）</a:t>
            </a:r>
            <a:endParaRPr lang="zh-CN" altLang="en-US" sz="2400" dirty="0">
              <a:solidFill>
                <a:srgbClr val="FF0000"/>
              </a:solidFill>
              <a:latin typeface="Calibri" panose="020F0502020204030204" charset="0"/>
              <a:ea typeface="微软雅黑" panose="020B0503020204020204" charset="-122"/>
              <a:cs typeface="Calibri" panose="020F0502020204030204" charset="0"/>
            </a:endParaRPr>
          </a:p>
          <a:p>
            <a:r>
              <a:rPr lang="en-US" altLang="zh-CN" sz="2400" dirty="0">
                <a:latin typeface="Calibri" panose="020F0502020204030204" charset="0"/>
                <a:ea typeface="微软雅黑" panose="020B0503020204020204" charset="-122"/>
                <a:cs typeface="Calibri" panose="020F0502020204030204" charset="0"/>
                <a:sym typeface="+mn-ea"/>
              </a:rPr>
              <a:t>personal ambition</a:t>
            </a:r>
            <a:endParaRPr lang="en-US" altLang="zh-CN" sz="2400" dirty="0">
              <a:latin typeface="Calibri" panose="020F0502020204030204" charset="0"/>
              <a:ea typeface="微软雅黑" panose="020B0503020204020204" charset="-122"/>
              <a:cs typeface="Calibri" panose="020F0502020204030204" charset="0"/>
            </a:endParaRPr>
          </a:p>
          <a:p>
            <a:r>
              <a:rPr lang="en-US" altLang="zh-CN" sz="2400" dirty="0">
                <a:latin typeface="Calibri" panose="020F0502020204030204" charset="0"/>
                <a:ea typeface="微软雅黑" panose="020B0503020204020204" charset="-122"/>
                <a:cs typeface="Calibri" panose="020F0502020204030204" charset="0"/>
                <a:sym typeface="+mn-ea"/>
              </a:rPr>
              <a:t>contribution to society</a:t>
            </a:r>
            <a:endParaRPr lang="en-US" altLang="zh-CN" sz="2400" dirty="0">
              <a:latin typeface="Calibri" panose="020F0502020204030204" charset="0"/>
              <a:ea typeface="微软雅黑" panose="020B0503020204020204" charset="-122"/>
              <a:cs typeface="Calibri" panose="020F0502020204030204" charset="0"/>
            </a:endParaRPr>
          </a:p>
          <a:p>
            <a:endParaRPr lang="zh-CN" altLang="en-US" sz="2400" dirty="0">
              <a:solidFill>
                <a:srgbClr val="FF0000"/>
              </a:solidFill>
              <a:latin typeface="Calibri" panose="020F0502020204030204" charset="0"/>
              <a:ea typeface="微软雅黑" panose="020B0503020204020204" charset="-122"/>
              <a:cs typeface="Calibri" panose="020F0502020204030204" charset="0"/>
              <a:sym typeface="+mn-ea"/>
            </a:endParaRPr>
          </a:p>
          <a:p>
            <a:r>
              <a:rPr lang="zh-CN" altLang="en-US" sz="2400" dirty="0">
                <a:solidFill>
                  <a:srgbClr val="FF0000"/>
                </a:solidFill>
                <a:latin typeface="Calibri" panose="020F0502020204030204" charset="0"/>
                <a:ea typeface="微软雅黑" panose="020B0503020204020204" charset="-122"/>
                <a:cs typeface="Calibri" panose="020F0502020204030204" charset="0"/>
                <a:sym typeface="+mn-ea"/>
              </a:rPr>
              <a:t>问题</a:t>
            </a:r>
            <a:endParaRPr lang="en-US" altLang="zh-CN" sz="2400" dirty="0">
              <a:latin typeface="Calibri" panose="020F0502020204030204" charset="0"/>
              <a:ea typeface="微软雅黑" panose="020B0503020204020204" charset="-122"/>
              <a:cs typeface="Calibri" panose="020F0502020204030204" charset="0"/>
            </a:endParaRPr>
          </a:p>
          <a:p>
            <a:r>
              <a:rPr lang="en-US" altLang="zh-CN" sz="2400" dirty="0">
                <a:latin typeface="Calibri" panose="020F0502020204030204" charset="0"/>
                <a:ea typeface="微软雅黑" panose="020B0503020204020204" charset="-122"/>
                <a:cs typeface="Calibri" panose="020F0502020204030204" charset="0"/>
                <a:sym typeface="+mn-ea"/>
              </a:rPr>
              <a:t>tuition fees</a:t>
            </a:r>
            <a:endParaRPr lang="en-US" altLang="zh-CN" sz="2400" dirty="0">
              <a:latin typeface="Calibri" panose="020F0502020204030204" charset="0"/>
              <a:ea typeface="微软雅黑" panose="020B0503020204020204" charset="-122"/>
              <a:cs typeface="Calibri" panose="020F0502020204030204" charset="0"/>
            </a:endParaRPr>
          </a:p>
          <a:p>
            <a:r>
              <a:rPr lang="en-US" altLang="zh-CN" sz="2400" dirty="0">
                <a:latin typeface="Calibri" panose="020F0502020204030204" charset="0"/>
                <a:ea typeface="微软雅黑" panose="020B0503020204020204" charset="-122"/>
                <a:cs typeface="Calibri" panose="020F0502020204030204" charset="0"/>
                <a:sym typeface="+mn-ea"/>
              </a:rPr>
              <a:t>bad </a:t>
            </a:r>
            <a:r>
              <a:rPr lang="en-US" altLang="zh-CN" sz="2400" dirty="0" err="1">
                <a:latin typeface="Calibri" panose="020F0502020204030204" charset="0"/>
                <a:ea typeface="微软雅黑" panose="020B0503020204020204" charset="-122"/>
                <a:cs typeface="Calibri" panose="020F0502020204030204" charset="0"/>
                <a:sym typeface="+mn-ea"/>
              </a:rPr>
              <a:t>behaviours</a:t>
            </a:r>
            <a:endParaRPr lang="en-US" altLang="zh-CN" sz="2400" dirty="0" err="1">
              <a:latin typeface="Calibri" panose="020F0502020204030204" charset="0"/>
              <a:ea typeface="微软雅黑" panose="020B0503020204020204" charset="-122"/>
              <a:cs typeface="Calibri" panose="020F0502020204030204" charset="0"/>
              <a:sym typeface="+mn-ea"/>
            </a:endParaRPr>
          </a:p>
          <a:p>
            <a:r>
              <a:rPr lang="en-US" altLang="zh-CN" sz="2400">
                <a:latin typeface="Calibri" panose="020F0502020204030204" charset="0"/>
                <a:cs typeface="Calibri" panose="020F0502020204030204" charset="0"/>
              </a:rPr>
              <a:t>gap year</a:t>
            </a:r>
            <a:endParaRPr lang="en-US" altLang="zh-CN" sz="2400">
              <a:latin typeface="Calibri" panose="020F0502020204030204" charset="0"/>
              <a:cs typeface="Calibri" panose="020F0502020204030204" charset="0"/>
            </a:endParaRPr>
          </a:p>
        </p:txBody>
      </p:sp>
      <p:sp>
        <p:nvSpPr>
          <p:cNvPr id="4" name="文本框 3"/>
          <p:cNvSpPr txBox="1"/>
          <p:nvPr/>
        </p:nvSpPr>
        <p:spPr>
          <a:xfrm>
            <a:off x="7186295" y="1066165"/>
            <a:ext cx="4876800" cy="2446020"/>
          </a:xfrm>
          <a:prstGeom prst="rect">
            <a:avLst/>
          </a:prstGeom>
          <a:noFill/>
          <a:extLst>
            <a:ext uri="{909E8E84-426E-40DD-AFC4-6F175D3DCCD1}">
              <a14:hiddenFill xmlns:a14="http://schemas.microsoft.com/office/drawing/2010/main">
                <a:solidFill>
                  <a:schemeClr val="accent2">
                    <a:lumMod val="20000"/>
                    <a:lumOff val="80000"/>
                  </a:schemeClr>
                </a:solidFill>
              </a14:hiddenFill>
            </a:ext>
          </a:extLst>
        </p:spPr>
        <p:txBody>
          <a:bodyPr wrap="square" rtlCol="0">
            <a:noAutofit/>
          </a:bodyPr>
          <a:p>
            <a:r>
              <a:rPr lang="zh-CN" altLang="en-US" sz="2400">
                <a:solidFill>
                  <a:srgbClr val="FF0000"/>
                </a:solidFill>
                <a:latin typeface="Calibri" panose="020F0502020204030204" charset="0"/>
                <a:ea typeface="微软雅黑" panose="020B0503020204020204" charset="-122"/>
                <a:cs typeface="Calibri" panose="020F0502020204030204" charset="0"/>
                <a:sym typeface="+mn-ea"/>
              </a:rPr>
              <a:t>方式</a:t>
            </a:r>
            <a:endParaRPr lang="zh-CN" altLang="en-US" sz="2400">
              <a:solidFill>
                <a:srgbClr val="FF0000"/>
              </a:solidFill>
              <a:latin typeface="Calibri" panose="020F0502020204030204" charset="0"/>
              <a:ea typeface="微软雅黑" panose="020B0503020204020204" charset="-122"/>
              <a:cs typeface="Calibri" panose="020F0502020204030204" charset="0"/>
            </a:endParaRPr>
          </a:p>
          <a:p>
            <a:r>
              <a:rPr lang="en-US" altLang="zh-CN" sz="2400">
                <a:latin typeface="Calibri" panose="020F0502020204030204" charset="0"/>
                <a:ea typeface="微软雅黑" panose="020B0503020204020204" charset="-122"/>
                <a:cs typeface="Calibri" panose="020F0502020204030204" charset="0"/>
                <a:sym typeface="+mn-ea"/>
              </a:rPr>
              <a:t>group teaching</a:t>
            </a:r>
            <a:endParaRPr lang="en-US" altLang="zh-CN" sz="2400">
              <a:latin typeface="Calibri" panose="020F0502020204030204" charset="0"/>
              <a:ea typeface="微软雅黑" panose="020B0503020204020204" charset="-122"/>
              <a:cs typeface="Calibri" panose="020F0502020204030204" charset="0"/>
            </a:endParaRPr>
          </a:p>
          <a:p>
            <a:r>
              <a:rPr lang="en-US" altLang="zh-CN" sz="2400">
                <a:latin typeface="Calibri" panose="020F0502020204030204" charset="0"/>
                <a:ea typeface="微软雅黑" panose="020B0503020204020204" charset="-122"/>
                <a:cs typeface="Calibri" panose="020F0502020204030204" charset="0"/>
                <a:sym typeface="+mn-ea"/>
              </a:rPr>
              <a:t>mixed or single-sex school</a:t>
            </a:r>
            <a:endParaRPr lang="en-US" altLang="zh-CN" sz="2400">
              <a:latin typeface="Calibri" panose="020F0502020204030204" charset="0"/>
              <a:ea typeface="微软雅黑" panose="020B0503020204020204" charset="-122"/>
              <a:cs typeface="Calibri" panose="020F0502020204030204" charset="0"/>
            </a:endParaRPr>
          </a:p>
          <a:p>
            <a:r>
              <a:rPr lang="en-US" altLang="zh-CN" sz="2400">
                <a:latin typeface="Calibri" panose="020F0502020204030204" charset="0"/>
                <a:ea typeface="微软雅黑" panose="020B0503020204020204" charset="-122"/>
                <a:cs typeface="Calibri" panose="020F0502020204030204" charset="0"/>
                <a:sym typeface="+mn-ea"/>
              </a:rPr>
              <a:t>self-learning and lectures</a:t>
            </a:r>
            <a:endParaRPr lang="en-US" altLang="zh-CN" sz="2400">
              <a:latin typeface="Calibri" panose="020F0502020204030204" charset="0"/>
              <a:ea typeface="微软雅黑" panose="020B0503020204020204" charset="-122"/>
              <a:cs typeface="Calibri" panose="020F0502020204030204" charset="0"/>
            </a:endParaRPr>
          </a:p>
          <a:p>
            <a:r>
              <a:rPr lang="en-US" altLang="zh-CN" sz="2400">
                <a:latin typeface="Calibri" panose="020F0502020204030204" charset="0"/>
                <a:ea typeface="微软雅黑" panose="020B0503020204020204" charset="-122"/>
                <a:cs typeface="Calibri" panose="020F0502020204030204" charset="0"/>
                <a:sym typeface="+mn-ea"/>
              </a:rPr>
              <a:t>competition and cooperation</a:t>
            </a:r>
            <a:endParaRPr lang="en-US" altLang="zh-CN" sz="2400">
              <a:latin typeface="Calibri" panose="020F0502020204030204" charset="0"/>
              <a:ea typeface="微软雅黑" panose="020B0503020204020204" charset="-122"/>
              <a:cs typeface="Calibri" panose="020F0502020204030204" charset="0"/>
            </a:endParaRPr>
          </a:p>
          <a:p>
            <a:r>
              <a:rPr lang="en-US" altLang="zh-CN" sz="2400">
                <a:latin typeface="Calibri" panose="020F0502020204030204" charset="0"/>
                <a:ea typeface="微软雅黑" panose="020B0503020204020204" charset="-122"/>
                <a:cs typeface="Calibri" panose="020F0502020204030204" charset="0"/>
                <a:sym typeface="+mn-ea"/>
              </a:rPr>
              <a:t>online and traditional learning </a:t>
            </a:r>
            <a:endParaRPr lang="en-US" altLang="zh-CN" sz="2400">
              <a:latin typeface="Calibri" panose="020F0502020204030204" charset="0"/>
              <a:cs typeface="Calibri" panose="020F0502020204030204" charset="0"/>
            </a:endParaRPr>
          </a:p>
        </p:txBody>
      </p:sp>
      <p:sp>
        <p:nvSpPr>
          <p:cNvPr id="5" name="文本框 4"/>
          <p:cNvSpPr txBox="1"/>
          <p:nvPr/>
        </p:nvSpPr>
        <p:spPr>
          <a:xfrm>
            <a:off x="548640" y="4450715"/>
            <a:ext cx="3686810" cy="2600325"/>
          </a:xfrm>
          <a:prstGeom prst="rect">
            <a:avLst/>
          </a:prstGeom>
          <a:noFill/>
          <a:extLst>
            <a:ext uri="{909E8E84-426E-40DD-AFC4-6F175D3DCCD1}">
              <a14:hiddenFill xmlns:a14="http://schemas.microsoft.com/office/drawing/2010/main">
                <a:solidFill>
                  <a:schemeClr val="accent2">
                    <a:lumMod val="20000"/>
                    <a:lumOff val="80000"/>
                  </a:schemeClr>
                </a:solidFill>
              </a14:hiddenFill>
            </a:ext>
          </a:extLst>
        </p:spPr>
        <p:txBody>
          <a:bodyPr wrap="square" rtlCol="0">
            <a:noAutofit/>
          </a:bodyPr>
          <a:p>
            <a:r>
              <a:rPr lang="zh-CN" altLang="en-US" sz="2400">
                <a:solidFill>
                  <a:srgbClr val="FF0000"/>
                </a:solidFill>
                <a:ea typeface="微软雅黑" panose="020B0503020204020204" charset="-122"/>
                <a:cs typeface="+mn-lt"/>
                <a:sym typeface="+mn-ea"/>
              </a:rPr>
              <a:t>内容</a:t>
            </a:r>
            <a:endParaRPr lang="zh-CN" altLang="en-US" sz="2400">
              <a:solidFill>
                <a:srgbClr val="FF0000"/>
              </a:solidFill>
              <a:ea typeface="微软雅黑" panose="020B0503020204020204" charset="-122"/>
              <a:cs typeface="+mn-lt"/>
            </a:endParaRPr>
          </a:p>
          <a:p>
            <a:r>
              <a:rPr lang="en-US" altLang="zh-CN" sz="2400">
                <a:ea typeface="微软雅黑" panose="020B0503020204020204" charset="-122"/>
                <a:cs typeface="+mn-lt"/>
                <a:sym typeface="+mn-ea"/>
              </a:rPr>
              <a:t>theory</a:t>
            </a:r>
            <a:endParaRPr lang="en-US" altLang="zh-CN" sz="2400">
              <a:ea typeface="微软雅黑" panose="020B0503020204020204" charset="-122"/>
              <a:cs typeface="+mn-lt"/>
            </a:endParaRPr>
          </a:p>
          <a:p>
            <a:r>
              <a:rPr lang="en-US" altLang="zh-CN" sz="2400">
                <a:ea typeface="微软雅黑" panose="020B0503020204020204" charset="-122"/>
                <a:cs typeface="+mn-lt"/>
                <a:sym typeface="+mn-ea"/>
              </a:rPr>
              <a:t>practical/ vocational skills</a:t>
            </a:r>
            <a:endParaRPr lang="en-US" altLang="zh-CN" sz="2400">
              <a:ea typeface="微软雅黑" panose="020B0503020204020204" charset="-122"/>
              <a:cs typeface="+mn-lt"/>
            </a:endParaRPr>
          </a:p>
          <a:p>
            <a:r>
              <a:rPr lang="en-US" altLang="zh-CN" sz="2400">
                <a:ea typeface="微软雅黑" panose="020B0503020204020204" charset="-122"/>
                <a:cs typeface="+mn-lt"/>
                <a:sym typeface="+mn-ea"/>
              </a:rPr>
              <a:t>science</a:t>
            </a:r>
            <a:endParaRPr lang="en-US" altLang="zh-CN" sz="2400">
              <a:ea typeface="微软雅黑" panose="020B0503020204020204" charset="-122"/>
              <a:cs typeface="+mn-lt"/>
            </a:endParaRPr>
          </a:p>
          <a:p>
            <a:r>
              <a:rPr lang="en-US" altLang="zh-CN" sz="2400">
                <a:ea typeface="微软雅黑" panose="020B0503020204020204" charset="-122"/>
                <a:cs typeface="+mn-lt"/>
                <a:sym typeface="+mn-ea"/>
              </a:rPr>
              <a:t>art</a:t>
            </a:r>
            <a:endParaRPr lang="en-US" altLang="zh-CN" sz="2400">
              <a:ea typeface="微软雅黑" panose="020B0503020204020204" charset="-122"/>
              <a:cs typeface="+mn-lt"/>
            </a:endParaRPr>
          </a:p>
          <a:p>
            <a:r>
              <a:rPr lang="en-US" altLang="zh-CN" sz="2400">
                <a:ea typeface="微软雅黑" panose="020B0503020204020204" charset="-122"/>
                <a:cs typeface="+mn-lt"/>
                <a:sym typeface="+mn-ea"/>
              </a:rPr>
              <a:t>unpaid</a:t>
            </a:r>
            <a:r>
              <a:rPr lang="en-US" altLang="zh-CN" sz="2400">
                <a:ea typeface="微软雅黑" panose="020B0503020204020204" charset="-122"/>
                <a:cs typeface="+mn-lt"/>
                <a:sym typeface="+mn-ea"/>
              </a:rPr>
              <a:t>/ voluntary </a:t>
            </a:r>
            <a:r>
              <a:rPr lang="en-US" altLang="zh-CN" sz="2400">
                <a:ea typeface="微软雅黑" panose="020B0503020204020204" charset="-122"/>
                <a:cs typeface="+mn-lt"/>
                <a:sym typeface="+mn-ea"/>
              </a:rPr>
              <a:t>work</a:t>
            </a:r>
            <a:endParaRPr lang="en-US" altLang="zh-CN" sz="2400">
              <a:cs typeface="+mn-lt"/>
            </a:endParaRPr>
          </a:p>
        </p:txBody>
      </p:sp>
      <p:sp>
        <p:nvSpPr>
          <p:cNvPr id="6" name="文本框 5"/>
          <p:cNvSpPr txBox="1"/>
          <p:nvPr/>
        </p:nvSpPr>
        <p:spPr>
          <a:xfrm>
            <a:off x="7186295" y="4272280"/>
            <a:ext cx="3479800" cy="2306955"/>
          </a:xfrm>
          <a:prstGeom prst="rect">
            <a:avLst/>
          </a:prstGeom>
          <a:noFill/>
          <a:extLst>
            <a:ext uri="{909E8E84-426E-40DD-AFC4-6F175D3DCCD1}">
              <a14:hiddenFill xmlns:a14="http://schemas.microsoft.com/office/drawing/2010/main">
                <a:solidFill>
                  <a:schemeClr val="accent2">
                    <a:lumMod val="20000"/>
                    <a:lumOff val="80000"/>
                  </a:schemeClr>
                </a:solidFill>
              </a14:hiddenFill>
            </a:ext>
          </a:extLst>
        </p:spPr>
        <p:txBody>
          <a:bodyPr wrap="square" rtlCol="0">
            <a:spAutoFit/>
          </a:bodyPr>
          <a:p>
            <a:r>
              <a:rPr lang="zh-CN" altLang="en-US" sz="2400">
                <a:solidFill>
                  <a:srgbClr val="FF0000"/>
                </a:solidFill>
                <a:ea typeface="微软雅黑" panose="020B0503020204020204" charset="-122"/>
                <a:cs typeface="+mn-lt"/>
                <a:sym typeface="+mn-ea"/>
              </a:rPr>
              <a:t>谁来教</a:t>
            </a:r>
            <a:endParaRPr lang="zh-CN" altLang="en-US" sz="2400">
              <a:solidFill>
                <a:srgbClr val="FF0000"/>
              </a:solidFill>
              <a:ea typeface="微软雅黑" panose="020B0503020204020204" charset="-122"/>
              <a:cs typeface="+mn-lt"/>
            </a:endParaRPr>
          </a:p>
          <a:p>
            <a:r>
              <a:rPr lang="en-US" altLang="zh-CN" sz="2400">
                <a:ea typeface="微软雅黑" panose="020B0503020204020204" charset="-122"/>
                <a:cs typeface="+mn-lt"/>
                <a:sym typeface="+mn-ea"/>
              </a:rPr>
              <a:t>parents/ family</a:t>
            </a:r>
            <a:endParaRPr lang="en-US" altLang="zh-CN" sz="2400">
              <a:ea typeface="微软雅黑" panose="020B0503020204020204" charset="-122"/>
              <a:cs typeface="+mn-lt"/>
            </a:endParaRPr>
          </a:p>
          <a:p>
            <a:r>
              <a:rPr lang="en-US" altLang="zh-CN" sz="2400">
                <a:ea typeface="微软雅黑" panose="020B0503020204020204" charset="-122"/>
                <a:cs typeface="+mn-lt"/>
                <a:sym typeface="+mn-ea"/>
              </a:rPr>
              <a:t>schools/ teachers</a:t>
            </a:r>
            <a:endParaRPr lang="en-US" altLang="zh-CN" sz="2400">
              <a:ea typeface="微软雅黑" panose="020B0503020204020204" charset="-122"/>
              <a:cs typeface="+mn-lt"/>
            </a:endParaRPr>
          </a:p>
          <a:p>
            <a:r>
              <a:rPr lang="en-US" altLang="zh-CN" sz="2400">
                <a:ea typeface="微软雅黑" panose="020B0503020204020204" charset="-122"/>
                <a:cs typeface="+mn-lt"/>
                <a:sym typeface="+mn-ea"/>
              </a:rPr>
              <a:t>peers</a:t>
            </a:r>
            <a:endParaRPr lang="en-US" altLang="zh-CN" sz="2400">
              <a:ea typeface="微软雅黑" panose="020B0503020204020204" charset="-122"/>
              <a:cs typeface="+mn-lt"/>
            </a:endParaRPr>
          </a:p>
          <a:p>
            <a:r>
              <a:rPr lang="en-US" altLang="zh-CN" sz="2400">
                <a:ea typeface="微软雅黑" panose="020B0503020204020204" charset="-122"/>
                <a:cs typeface="+mn-lt"/>
                <a:sym typeface="+mn-ea"/>
              </a:rPr>
              <a:t>government</a:t>
            </a:r>
            <a:endParaRPr lang="en-US" altLang="zh-CN" sz="2400">
              <a:ea typeface="微软雅黑" panose="020B0503020204020204" charset="-122"/>
              <a:cs typeface="+mn-lt"/>
            </a:endParaRPr>
          </a:p>
          <a:p>
            <a:r>
              <a:rPr lang="en-US" altLang="zh-CN" sz="2400">
                <a:ea typeface="微软雅黑" panose="020B0503020204020204" charset="-122"/>
                <a:cs typeface="+mn-lt"/>
                <a:sym typeface="+mn-ea"/>
              </a:rPr>
              <a:t>media</a:t>
            </a:r>
            <a:endParaRPr lang="en-US" altLang="zh-CN" sz="2400">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01320" y="643890"/>
            <a:ext cx="11501755" cy="1143000"/>
          </a:xfrm>
          <a:solidFill>
            <a:schemeClr val="accent6">
              <a:lumMod val="20000"/>
              <a:lumOff val="80000"/>
            </a:schemeClr>
          </a:solidFill>
        </p:spPr>
        <p:txBody>
          <a:bodyPr>
            <a:normAutofit fontScale="90000"/>
          </a:bodyPr>
          <a:p>
            <a:pPr algn="l"/>
            <a:r>
              <a:rPr lang="zh-CN" altLang="en-US" sz="2000">
                <a:latin typeface="微软雅黑" panose="020B0503020204020204" charset="-122"/>
                <a:ea typeface="微软雅黑" panose="020B0503020204020204" charset="-122"/>
                <a:sym typeface="+mn-ea"/>
              </a:rPr>
              <a:t>Some people think that all university students should study whatever they like. Others believe that </a:t>
            </a:r>
            <a:br>
              <a:rPr lang="zh-CN" altLang="en-US" sz="2000">
                <a:latin typeface="微软雅黑" panose="020B0503020204020204" charset="-122"/>
                <a:ea typeface="微软雅黑" panose="020B0503020204020204" charset="-122"/>
              </a:rPr>
            </a:br>
            <a:r>
              <a:rPr lang="zh-CN" altLang="en-US" sz="2000">
                <a:latin typeface="微软雅黑" panose="020B0503020204020204" charset="-122"/>
                <a:ea typeface="微软雅黑" panose="020B0503020204020204" charset="-122"/>
                <a:sym typeface="+mn-ea"/>
              </a:rPr>
              <a:t>they should only be allowed to study subjects that will be useful in the future, such as those related </a:t>
            </a:r>
            <a:br>
              <a:rPr lang="zh-CN" altLang="en-US" sz="2000">
                <a:latin typeface="微软雅黑" panose="020B0503020204020204" charset="-122"/>
                <a:ea typeface="微软雅黑" panose="020B0503020204020204" charset="-122"/>
              </a:rPr>
            </a:br>
            <a:r>
              <a:rPr lang="zh-CN" altLang="en-US" sz="2000">
                <a:latin typeface="微软雅黑" panose="020B0503020204020204" charset="-122"/>
                <a:ea typeface="微软雅黑" panose="020B0503020204020204" charset="-122"/>
                <a:sym typeface="+mn-ea"/>
              </a:rPr>
              <a:t>to science and technology.</a:t>
            </a:r>
            <a:r>
              <a:rPr lang="en-US" altLang="zh-CN" sz="2000">
                <a:latin typeface="微软雅黑" panose="020B0503020204020204" charset="-122"/>
                <a:ea typeface="微软雅黑" panose="020B0503020204020204" charset="-122"/>
                <a:sym typeface="+mn-ea"/>
              </a:rPr>
              <a:t> </a:t>
            </a:r>
            <a:r>
              <a:rPr lang="zh-CN" altLang="en-US" sz="2000">
                <a:latin typeface="微软雅黑" panose="020B0503020204020204" charset="-122"/>
                <a:ea typeface="微软雅黑" panose="020B0503020204020204" charset="-122"/>
                <a:sym typeface="+mn-ea"/>
              </a:rPr>
              <a:t>Discuss both these views and give your own opinion.</a:t>
            </a:r>
            <a:endParaRPr lang="zh-CN" altLang="en-US" sz="200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401320" y="1786890"/>
            <a:ext cx="11842115" cy="4970145"/>
          </a:xfrm>
        </p:spPr>
        <p:txBody>
          <a:bodyPr>
            <a:noAutofit/>
          </a:bodyPr>
          <a:p>
            <a:pPr marL="0" indent="0" algn="l">
              <a:buNone/>
            </a:pPr>
            <a:r>
              <a:rPr lang="zh-CN" altLang="en-US" sz="1800">
                <a:solidFill>
                  <a:srgbClr val="FF0000"/>
                </a:solidFill>
                <a:latin typeface="微软雅黑" panose="020B0503020204020204" charset="-122"/>
                <a:ea typeface="微软雅黑" panose="020B0503020204020204" charset="-122"/>
                <a:cs typeface="微软雅黑" panose="020B0503020204020204" charset="-122"/>
                <a:sym typeface="+mn-ea"/>
              </a:rPr>
              <a:t>主体段</a:t>
            </a:r>
            <a:r>
              <a:rPr lang="en-US" altLang="zh-CN" sz="1800">
                <a:solidFill>
                  <a:srgbClr val="FF0000"/>
                </a:solidFill>
                <a:latin typeface="微软雅黑" panose="020B0503020204020204" charset="-122"/>
                <a:ea typeface="微软雅黑" panose="020B0503020204020204" charset="-122"/>
                <a:cs typeface="微软雅黑" panose="020B0503020204020204" charset="-122"/>
                <a:sym typeface="+mn-ea"/>
              </a:rPr>
              <a:t>2 ---</a:t>
            </a:r>
            <a:r>
              <a:rPr lang="zh-CN" altLang="en-US" sz="1800">
                <a:solidFill>
                  <a:srgbClr val="FF0000"/>
                </a:solidFill>
                <a:latin typeface="微软雅黑" panose="020B0503020204020204" charset="-122"/>
                <a:ea typeface="微软雅黑" panose="020B0503020204020204" charset="-122"/>
                <a:cs typeface="微软雅黑" panose="020B0503020204020204" charset="-122"/>
                <a:sym typeface="+mn-ea"/>
              </a:rPr>
              <a:t>反驳，陈述己方观点：</a:t>
            </a:r>
            <a:endParaRPr lang="zh-CN" altLang="en-US" sz="1800">
              <a:solidFill>
                <a:srgbClr val="00B050"/>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1800">
                <a:solidFill>
                  <a:srgbClr val="00B050"/>
                </a:solidFill>
                <a:latin typeface="微软雅黑" panose="020B0503020204020204" charset="-122"/>
                <a:ea typeface="微软雅黑" panose="020B0503020204020204" charset="-122"/>
                <a:cs typeface="微软雅黑" panose="020B0503020204020204" charset="-122"/>
              </a:rPr>
              <a:t>In spite of these arguments, I believe that</a:t>
            </a:r>
            <a:r>
              <a:rPr lang="zh-CN" altLang="en-US" sz="1800">
                <a:latin typeface="微软雅黑" panose="020B0503020204020204" charset="-122"/>
                <a:ea typeface="微软雅黑" panose="020B0503020204020204" charset="-122"/>
                <a:cs typeface="微软雅黑" panose="020B0503020204020204" charset="-122"/>
              </a:rPr>
              <a:t> university students should be free to choose their preferred areas of study. </a:t>
            </a:r>
            <a:endParaRPr lang="zh-CN" altLang="en-US" sz="1800">
              <a:latin typeface="微软雅黑" panose="020B0503020204020204" charset="-122"/>
              <a:ea typeface="微软雅黑" panose="020B0503020204020204" charset="-122"/>
              <a:cs typeface="微软雅黑" panose="020B0503020204020204" charset="-122"/>
            </a:endParaRPr>
          </a:p>
          <a:p>
            <a:pPr marL="0" indent="0">
              <a:buNone/>
            </a:pPr>
            <a:r>
              <a:rPr lang="zh-CN" altLang="en-US" sz="1800">
                <a:solidFill>
                  <a:schemeClr val="accent6"/>
                </a:solidFill>
                <a:latin typeface="微软雅黑" panose="020B0503020204020204" charset="-122"/>
                <a:ea typeface="微软雅黑" panose="020B0503020204020204" charset="-122"/>
                <a:cs typeface="微软雅黑" panose="020B0503020204020204" charset="-122"/>
              </a:rPr>
              <a:t>论点</a:t>
            </a:r>
            <a:r>
              <a:rPr lang="en-US" altLang="zh-CN" sz="1800">
                <a:solidFill>
                  <a:schemeClr val="accent6"/>
                </a:solidFill>
                <a:latin typeface="微软雅黑" panose="020B0503020204020204" charset="-122"/>
                <a:ea typeface="微软雅黑" panose="020B0503020204020204" charset="-122"/>
                <a:cs typeface="微软雅黑" panose="020B0503020204020204" charset="-122"/>
              </a:rPr>
              <a:t>1</a:t>
            </a:r>
            <a:r>
              <a:rPr lang="zh-CN" altLang="en-US" sz="1800">
                <a:solidFill>
                  <a:schemeClr val="accent6"/>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accent6"/>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1800">
                <a:latin typeface="微软雅黑" panose="020B0503020204020204" charset="-122"/>
                <a:ea typeface="微软雅黑" panose="020B0503020204020204" charset="-122"/>
                <a:cs typeface="微软雅黑" panose="020B0503020204020204" charset="-122"/>
              </a:rPr>
              <a:t>In my opinion, society will benefit more if our students are passionate about what they are learning. </a:t>
            </a:r>
            <a:endParaRPr lang="zh-CN" altLang="en-US" sz="1800">
              <a:latin typeface="微软雅黑" panose="020B0503020204020204" charset="-122"/>
              <a:ea typeface="微软雅黑" panose="020B0503020204020204" charset="-122"/>
              <a:cs typeface="微软雅黑" panose="020B0503020204020204" charset="-122"/>
            </a:endParaRPr>
          </a:p>
          <a:p>
            <a:pPr marL="0" indent="0">
              <a:buNone/>
            </a:pPr>
            <a:r>
              <a:rPr lang="zh-CN" altLang="en-US" sz="1800">
                <a:solidFill>
                  <a:schemeClr val="accent6"/>
                </a:solidFill>
                <a:latin typeface="微软雅黑" panose="020B0503020204020204" charset="-122"/>
                <a:ea typeface="微软雅黑" panose="020B0503020204020204" charset="-122"/>
                <a:cs typeface="微软雅黑" panose="020B0503020204020204" charset="-122"/>
              </a:rPr>
              <a:t>论点</a:t>
            </a:r>
            <a:r>
              <a:rPr lang="en-US" altLang="zh-CN" sz="1800">
                <a:solidFill>
                  <a:schemeClr val="accent6"/>
                </a:solidFill>
                <a:latin typeface="微软雅黑" panose="020B0503020204020204" charset="-122"/>
                <a:ea typeface="微软雅黑" panose="020B0503020204020204" charset="-122"/>
                <a:cs typeface="微软雅黑" panose="020B0503020204020204" charset="-122"/>
              </a:rPr>
              <a:t>2</a:t>
            </a:r>
            <a:r>
              <a:rPr lang="zh-CN" altLang="en-US" sz="1800">
                <a:solidFill>
                  <a:schemeClr val="accent6"/>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accent6"/>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1800">
                <a:solidFill>
                  <a:srgbClr val="00B050"/>
                </a:solidFill>
                <a:latin typeface="微软雅黑" panose="020B0503020204020204" charset="-122"/>
                <a:ea typeface="微软雅黑" panose="020B0503020204020204" charset="-122"/>
                <a:cs typeface="微软雅黑" panose="020B0503020204020204" charset="-122"/>
              </a:rPr>
              <a:t>Besides</a:t>
            </a:r>
            <a:r>
              <a:rPr lang="zh-CN" altLang="en-US" sz="1800">
                <a:latin typeface="微软雅黑" panose="020B0503020204020204" charset="-122"/>
                <a:ea typeface="微软雅黑" panose="020B0503020204020204" charset="-122"/>
                <a:cs typeface="微软雅黑" panose="020B0503020204020204" charset="-122"/>
              </a:rPr>
              <a:t>, nobody can really predict which areas of knowledge will be most useful to society in the future, and it may be that employers begin to value creative thinking skills above practical or technical skills. </a:t>
            </a:r>
            <a:endParaRPr lang="zh-CN" altLang="en-US" sz="1800">
              <a:latin typeface="微软雅黑" panose="020B0503020204020204" charset="-122"/>
              <a:ea typeface="微软雅黑" panose="020B0503020204020204" charset="-122"/>
              <a:cs typeface="微软雅黑" panose="020B0503020204020204" charset="-122"/>
            </a:endParaRPr>
          </a:p>
          <a:p>
            <a:pPr marL="0" indent="0">
              <a:buNone/>
            </a:pPr>
            <a:r>
              <a:rPr lang="zh-CN" altLang="en-US" sz="1800">
                <a:solidFill>
                  <a:schemeClr val="accent6"/>
                </a:solidFill>
                <a:latin typeface="微软雅黑" panose="020B0503020204020204" charset="-122"/>
                <a:ea typeface="微软雅黑" panose="020B0503020204020204" charset="-122"/>
                <a:cs typeface="微软雅黑" panose="020B0503020204020204" charset="-122"/>
              </a:rPr>
              <a:t>结果：</a:t>
            </a:r>
            <a:endParaRPr lang="zh-CN" altLang="en-US" sz="1800">
              <a:solidFill>
                <a:schemeClr val="accent6"/>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1800">
                <a:latin typeface="微软雅黑" panose="020B0503020204020204" charset="-122"/>
                <a:ea typeface="微软雅黑" panose="020B0503020204020204" charset="-122"/>
                <a:cs typeface="微软雅黑" panose="020B0503020204020204" charset="-122"/>
              </a:rPr>
              <a:t>If this were the case, perhaps we would need more students of art, history and philosophy than of science or technology.</a:t>
            </a:r>
            <a:endParaRPr lang="zh-CN" altLang="en-US" sz="1800">
              <a:latin typeface="微软雅黑" panose="020B0503020204020204" charset="-122"/>
              <a:ea typeface="微软雅黑" panose="020B0503020204020204" charset="-122"/>
              <a:cs typeface="微软雅黑" panose="020B0503020204020204" charset="-122"/>
            </a:endParaRPr>
          </a:p>
          <a:p>
            <a:pPr marL="0" indent="0">
              <a:buNone/>
            </a:pPr>
            <a:endParaRPr lang="zh-CN" altLang="en-US" sz="1800">
              <a:latin typeface="微软雅黑" panose="020B0503020204020204" charset="-122"/>
              <a:ea typeface="微软雅黑" panose="020B0503020204020204" charset="-122"/>
              <a:cs typeface="微软雅黑" panose="020B0503020204020204" charset="-122"/>
            </a:endParaRPr>
          </a:p>
          <a:p>
            <a:pPr marL="0" indent="0">
              <a:buNone/>
            </a:pPr>
            <a:r>
              <a:rPr lang="zh-CN" altLang="en-US" sz="1800">
                <a:solidFill>
                  <a:srgbClr val="FF0000"/>
                </a:solidFill>
                <a:latin typeface="微软雅黑" panose="020B0503020204020204" charset="-122"/>
                <a:ea typeface="微软雅黑" panose="020B0503020204020204" charset="-122"/>
                <a:cs typeface="微软雅黑" panose="020B0503020204020204" charset="-122"/>
              </a:rPr>
              <a:t>总结段：</a:t>
            </a:r>
            <a:endParaRPr lang="zh-CN" altLang="en-US" sz="1800">
              <a:solidFill>
                <a:srgbClr val="FF0000"/>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1800">
                <a:solidFill>
                  <a:srgbClr val="00B050"/>
                </a:solidFill>
                <a:latin typeface="微软雅黑" panose="020B0503020204020204" charset="-122"/>
                <a:ea typeface="微软雅黑" panose="020B0503020204020204" charset="-122"/>
                <a:cs typeface="微软雅黑" panose="020B0503020204020204" charset="-122"/>
              </a:rPr>
              <a:t>In conclusion,</a:t>
            </a:r>
            <a:r>
              <a:rPr lang="zh-CN" altLang="en-US" sz="1800">
                <a:latin typeface="微软雅黑" panose="020B0503020204020204" charset="-122"/>
                <a:ea typeface="微软雅黑" panose="020B0503020204020204" charset="-122"/>
                <a:cs typeface="微软雅黑" panose="020B0503020204020204" charset="-122"/>
              </a:rPr>
              <a:t> although it might seem sensible for universities to focus only on the most useful subjects, I personally prefer the current system in which people have right to study whatever they like.</a:t>
            </a:r>
            <a:endParaRPr lang="zh-CN" altLang="en-US" sz="1800">
              <a:latin typeface="微软雅黑" panose="020B0503020204020204" charset="-122"/>
              <a:ea typeface="微软雅黑" panose="020B0503020204020204" charset="-122"/>
              <a:cs typeface="微软雅黑" panose="020B0503020204020204" charset="-122"/>
            </a:endParaRPr>
          </a:p>
        </p:txBody>
      </p:sp>
      <p:sp>
        <p:nvSpPr>
          <p:cNvPr id="5" name="标题 1"/>
          <p:cNvSpPr>
            <a:spLocks noGrp="1"/>
          </p:cNvSpPr>
          <p:nvPr>
            <p:custDataLst>
              <p:tags r:id="rId1"/>
            </p:custDataLst>
          </p:nvPr>
        </p:nvSpPr>
        <p:spPr>
          <a:xfrm>
            <a:off x="4235450" y="103505"/>
            <a:ext cx="3721735"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教育类范文</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custDataLst>
              <p:tags r:id="rId1"/>
            </p:custDataLst>
          </p:nvPr>
        </p:nvSpPr>
        <p:spPr>
          <a:xfrm>
            <a:off x="4382135" y="316230"/>
            <a:ext cx="2981960"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社会类话题</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
        <p:nvSpPr>
          <p:cNvPr id="2" name="文本框 1"/>
          <p:cNvSpPr txBox="1"/>
          <p:nvPr/>
        </p:nvSpPr>
        <p:spPr>
          <a:xfrm>
            <a:off x="751205" y="1501775"/>
            <a:ext cx="3479800" cy="3969385"/>
          </a:xfrm>
          <a:prstGeom prst="rect">
            <a:avLst/>
          </a:prstGeom>
          <a:solidFill>
            <a:schemeClr val="accent2">
              <a:lumMod val="20000"/>
              <a:lumOff val="80000"/>
            </a:schemeClr>
          </a:solidFill>
        </p:spPr>
        <p:txBody>
          <a:bodyPr wrap="square" rtlCol="0">
            <a:spAutoFit/>
          </a:bodyPr>
          <a:p>
            <a:pPr>
              <a:lnSpc>
                <a:spcPct val="150000"/>
              </a:lnSpc>
            </a:pPr>
            <a:r>
              <a:rPr lang="zh-CN" altLang="en-US" sz="2400" dirty="0">
                <a:solidFill>
                  <a:srgbClr val="FF0000"/>
                </a:solidFill>
                <a:latin typeface="Calibri" panose="020F0502020204030204" charset="0"/>
                <a:ea typeface="微软雅黑" panose="020B0503020204020204" charset="-122"/>
                <a:cs typeface="Calibri" panose="020F0502020204030204" charset="0"/>
              </a:rPr>
              <a:t>人的问题</a:t>
            </a:r>
            <a:endParaRPr lang="zh-CN" altLang="en-US" sz="2400" dirty="0">
              <a:solidFill>
                <a:srgbClr val="FF0000"/>
              </a:solidFill>
              <a:latin typeface="Calibri" panose="020F0502020204030204" charset="0"/>
              <a:ea typeface="微软雅黑" panose="020B0503020204020204" charset="-122"/>
              <a:cs typeface="Calibri" panose="020F0502020204030204" charset="0"/>
            </a:endParaRPr>
          </a:p>
          <a:p>
            <a:pPr>
              <a:lnSpc>
                <a:spcPct val="150000"/>
              </a:lnSpc>
            </a:pPr>
            <a:endParaRPr lang="zh-CN" altLang="en-US" sz="2400" dirty="0">
              <a:solidFill>
                <a:srgbClr val="FF0000"/>
              </a:solidFill>
              <a:latin typeface="Calibri" panose="020F0502020204030204" charset="0"/>
              <a:ea typeface="微软雅黑" panose="020B0503020204020204" charset="-122"/>
              <a:cs typeface="Calibri" panose="020F0502020204030204" charset="0"/>
            </a:endParaRPr>
          </a:p>
          <a:p>
            <a:pPr>
              <a:lnSpc>
                <a:spcPct val="150000"/>
              </a:lnSpc>
            </a:pPr>
            <a:r>
              <a:rPr lang="zh-CN" altLang="en-US" sz="2400" dirty="0">
                <a:solidFill>
                  <a:schemeClr val="tx1"/>
                </a:solidFill>
                <a:latin typeface="Calibri" panose="020F0502020204030204" charset="0"/>
                <a:ea typeface="微软雅黑" panose="020B0503020204020204" charset="-122"/>
                <a:cs typeface="Calibri" panose="020F0502020204030204" charset="0"/>
              </a:rPr>
              <a:t>老龄化</a:t>
            </a:r>
            <a:endParaRPr lang="zh-CN" altLang="en-US" sz="2400" dirty="0">
              <a:solidFill>
                <a:schemeClr val="tx1"/>
              </a:solidFill>
              <a:latin typeface="Calibri" panose="020F0502020204030204" charset="0"/>
              <a:ea typeface="微软雅黑" panose="020B0503020204020204" charset="-122"/>
              <a:cs typeface="Calibri" panose="020F0502020204030204" charset="0"/>
            </a:endParaRPr>
          </a:p>
          <a:p>
            <a:pPr>
              <a:lnSpc>
                <a:spcPct val="150000"/>
              </a:lnSpc>
            </a:pPr>
            <a:r>
              <a:rPr lang="zh-CN" altLang="en-US" sz="2400" dirty="0">
                <a:solidFill>
                  <a:schemeClr val="tx1"/>
                </a:solidFill>
                <a:latin typeface="Calibri" panose="020F0502020204030204" charset="0"/>
                <a:ea typeface="微软雅黑" panose="020B0503020204020204" charset="-122"/>
                <a:cs typeface="Calibri" panose="020F0502020204030204" charset="0"/>
              </a:rPr>
              <a:t>老人和年轻人</a:t>
            </a:r>
            <a:endParaRPr lang="zh-CN" altLang="en-US" sz="2400" dirty="0">
              <a:solidFill>
                <a:schemeClr val="tx1"/>
              </a:solidFill>
              <a:latin typeface="Calibri" panose="020F0502020204030204" charset="0"/>
              <a:ea typeface="微软雅黑" panose="020B0503020204020204" charset="-122"/>
              <a:cs typeface="Calibri" panose="020F0502020204030204" charset="0"/>
            </a:endParaRPr>
          </a:p>
          <a:p>
            <a:pPr>
              <a:lnSpc>
                <a:spcPct val="150000"/>
              </a:lnSpc>
            </a:pPr>
            <a:r>
              <a:rPr lang="zh-CN" altLang="en-US" sz="2400" dirty="0">
                <a:solidFill>
                  <a:schemeClr val="tx1"/>
                </a:solidFill>
                <a:latin typeface="Calibri" panose="020F0502020204030204" charset="0"/>
                <a:ea typeface="微软雅黑" panose="020B0503020204020204" charset="-122"/>
                <a:cs typeface="Calibri" panose="020F0502020204030204" charset="0"/>
              </a:rPr>
              <a:t>男人和女人</a:t>
            </a:r>
            <a:endParaRPr lang="zh-CN" altLang="en-US" sz="2400" dirty="0">
              <a:solidFill>
                <a:schemeClr val="tx1"/>
              </a:solidFill>
              <a:latin typeface="Calibri" panose="020F0502020204030204" charset="0"/>
              <a:ea typeface="微软雅黑" panose="020B0503020204020204" charset="-122"/>
              <a:cs typeface="Calibri" panose="020F0502020204030204" charset="0"/>
            </a:endParaRPr>
          </a:p>
          <a:p>
            <a:pPr>
              <a:lnSpc>
                <a:spcPct val="150000"/>
              </a:lnSpc>
            </a:pPr>
            <a:r>
              <a:rPr lang="zh-CN" altLang="en-US" sz="2400" dirty="0">
                <a:solidFill>
                  <a:schemeClr val="tx1"/>
                </a:solidFill>
                <a:latin typeface="Calibri" panose="020F0502020204030204" charset="0"/>
                <a:ea typeface="微软雅黑" panose="020B0503020204020204" charset="-122"/>
                <a:cs typeface="Calibri" panose="020F0502020204030204" charset="0"/>
              </a:rPr>
              <a:t>休产假</a:t>
            </a:r>
            <a:endParaRPr lang="zh-CN" altLang="en-US" sz="2400" dirty="0">
              <a:solidFill>
                <a:schemeClr val="tx1"/>
              </a:solidFill>
              <a:latin typeface="Calibri" panose="020F0502020204030204" charset="0"/>
              <a:ea typeface="微软雅黑" panose="020B0503020204020204" charset="-122"/>
              <a:cs typeface="Calibri" panose="020F0502020204030204" charset="0"/>
            </a:endParaRPr>
          </a:p>
          <a:p>
            <a:pPr>
              <a:lnSpc>
                <a:spcPct val="150000"/>
              </a:lnSpc>
            </a:pPr>
            <a:r>
              <a:rPr lang="zh-CN" altLang="en-US" sz="2400" dirty="0">
                <a:solidFill>
                  <a:schemeClr val="tx1"/>
                </a:solidFill>
                <a:latin typeface="Calibri" panose="020F0502020204030204" charset="0"/>
                <a:ea typeface="微软雅黑" panose="020B0503020204020204" charset="-122"/>
                <a:cs typeface="Calibri" panose="020F0502020204030204" charset="0"/>
              </a:rPr>
              <a:t>晚育</a:t>
            </a:r>
            <a:endParaRPr lang="zh-CN" altLang="en-US" sz="2400" dirty="0">
              <a:solidFill>
                <a:schemeClr val="tx1"/>
              </a:solidFill>
              <a:latin typeface="Calibri" panose="020F0502020204030204" charset="0"/>
              <a:ea typeface="微软雅黑" panose="020B0503020204020204" charset="-122"/>
              <a:cs typeface="Calibri" panose="020F0502020204030204" charset="0"/>
            </a:endParaRPr>
          </a:p>
        </p:txBody>
      </p:sp>
      <p:sp>
        <p:nvSpPr>
          <p:cNvPr id="4" name="文本框 3"/>
          <p:cNvSpPr txBox="1"/>
          <p:nvPr/>
        </p:nvSpPr>
        <p:spPr>
          <a:xfrm>
            <a:off x="7653020" y="1501775"/>
            <a:ext cx="4065270" cy="3415030"/>
          </a:xfrm>
          <a:prstGeom prst="rect">
            <a:avLst/>
          </a:prstGeom>
          <a:solidFill>
            <a:schemeClr val="accent2">
              <a:lumMod val="20000"/>
              <a:lumOff val="80000"/>
            </a:schemeClr>
          </a:solidFill>
        </p:spPr>
        <p:txBody>
          <a:bodyPr wrap="square" rtlCol="0">
            <a:spAutoFit/>
          </a:bodyPr>
          <a:p>
            <a:pPr>
              <a:lnSpc>
                <a:spcPct val="150000"/>
              </a:lnSpc>
            </a:pPr>
            <a:r>
              <a:rPr lang="zh-CN" altLang="en-US" sz="2400">
                <a:solidFill>
                  <a:srgbClr val="FF0000"/>
                </a:solidFill>
                <a:latin typeface="Calibri" panose="020F0502020204030204" charset="0"/>
                <a:ea typeface="微软雅黑" panose="020B0503020204020204" charset="-122"/>
                <a:cs typeface="Calibri" panose="020F0502020204030204" charset="0"/>
                <a:sym typeface="+mn-ea"/>
              </a:rPr>
              <a:t>城市问题</a:t>
            </a:r>
            <a:endParaRPr lang="zh-CN" altLang="en-US" sz="2400">
              <a:solidFill>
                <a:srgbClr val="FF0000"/>
              </a:solidFill>
              <a:latin typeface="Calibri" panose="020F0502020204030204" charset="0"/>
              <a:ea typeface="微软雅黑" panose="020B0503020204020204" charset="-122"/>
              <a:cs typeface="Calibri" panose="020F0502020204030204" charset="0"/>
              <a:sym typeface="+mn-ea"/>
            </a:endParaRPr>
          </a:p>
          <a:p>
            <a:pPr>
              <a:lnSpc>
                <a:spcPct val="150000"/>
              </a:lnSpc>
            </a:pPr>
            <a:endParaRPr lang="zh-CN" altLang="en-US" sz="2400">
              <a:solidFill>
                <a:srgbClr val="FF0000"/>
              </a:solidFill>
              <a:latin typeface="Calibri" panose="020F0502020204030204" charset="0"/>
              <a:ea typeface="微软雅黑" panose="020B0503020204020204" charset="-122"/>
              <a:cs typeface="Calibri" panose="020F0502020204030204" charset="0"/>
              <a:sym typeface="+mn-ea"/>
            </a:endParaRPr>
          </a:p>
          <a:p>
            <a:pPr>
              <a:lnSpc>
                <a:spcPct val="150000"/>
              </a:lnSpc>
            </a:pPr>
            <a:r>
              <a:rPr lang="zh-CN" altLang="en-US" sz="2400">
                <a:solidFill>
                  <a:schemeClr val="tx1"/>
                </a:solidFill>
                <a:latin typeface="Calibri" panose="020F0502020204030204" charset="0"/>
                <a:ea typeface="微软雅黑" panose="020B0503020204020204" charset="-122"/>
                <a:cs typeface="Calibri" panose="020F0502020204030204" charset="0"/>
                <a:sym typeface="+mn-ea"/>
              </a:rPr>
              <a:t>城市化</a:t>
            </a:r>
            <a:endParaRPr lang="zh-CN" altLang="en-US" sz="2400">
              <a:solidFill>
                <a:schemeClr val="tx1"/>
              </a:solidFill>
              <a:latin typeface="Calibri" panose="020F0502020204030204" charset="0"/>
              <a:ea typeface="微软雅黑" panose="020B0503020204020204" charset="-122"/>
              <a:cs typeface="Calibri" panose="020F0502020204030204" charset="0"/>
              <a:sym typeface="+mn-ea"/>
            </a:endParaRPr>
          </a:p>
          <a:p>
            <a:pPr>
              <a:lnSpc>
                <a:spcPct val="150000"/>
              </a:lnSpc>
            </a:pPr>
            <a:r>
              <a:rPr lang="zh-CN" altLang="en-US" sz="2400">
                <a:solidFill>
                  <a:schemeClr val="tx1"/>
                </a:solidFill>
                <a:latin typeface="Calibri" panose="020F0502020204030204" charset="0"/>
                <a:ea typeface="微软雅黑" panose="020B0503020204020204" charset="-122"/>
                <a:cs typeface="Calibri" panose="020F0502020204030204" charset="0"/>
                <a:sym typeface="+mn-ea"/>
              </a:rPr>
              <a:t>农村和城市</a:t>
            </a:r>
            <a:endParaRPr lang="zh-CN" altLang="en-US" sz="2400">
              <a:solidFill>
                <a:schemeClr val="tx1"/>
              </a:solidFill>
              <a:latin typeface="Calibri" panose="020F0502020204030204" charset="0"/>
              <a:ea typeface="微软雅黑" panose="020B0503020204020204" charset="-122"/>
              <a:cs typeface="Calibri" panose="020F0502020204030204" charset="0"/>
              <a:sym typeface="+mn-ea"/>
            </a:endParaRPr>
          </a:p>
          <a:p>
            <a:pPr>
              <a:lnSpc>
                <a:spcPct val="150000"/>
              </a:lnSpc>
            </a:pPr>
            <a:r>
              <a:rPr lang="zh-CN" altLang="en-US" sz="2400">
                <a:solidFill>
                  <a:schemeClr val="tx1"/>
                </a:solidFill>
                <a:latin typeface="Calibri" panose="020F0502020204030204" charset="0"/>
                <a:ea typeface="微软雅黑" panose="020B0503020204020204" charset="-122"/>
                <a:cs typeface="Calibri" panose="020F0502020204030204" charset="0"/>
                <a:sym typeface="+mn-ea"/>
              </a:rPr>
              <a:t>交通拥堵</a:t>
            </a:r>
            <a:endParaRPr lang="zh-CN" altLang="en-US" sz="2400">
              <a:solidFill>
                <a:schemeClr val="tx1"/>
              </a:solidFill>
              <a:latin typeface="Calibri" panose="020F0502020204030204" charset="0"/>
              <a:ea typeface="微软雅黑" panose="020B0503020204020204" charset="-122"/>
              <a:cs typeface="Calibri" panose="020F0502020204030204" charset="0"/>
              <a:sym typeface="+mn-ea"/>
            </a:endParaRPr>
          </a:p>
          <a:p>
            <a:pPr>
              <a:lnSpc>
                <a:spcPct val="150000"/>
              </a:lnSpc>
            </a:pPr>
            <a:r>
              <a:rPr lang="zh-CN" altLang="en-US" sz="2400">
                <a:solidFill>
                  <a:schemeClr val="tx1"/>
                </a:solidFill>
                <a:latin typeface="Calibri" panose="020F0502020204030204" charset="0"/>
                <a:ea typeface="微软雅黑" panose="020B0503020204020204" charset="-122"/>
                <a:cs typeface="Calibri" panose="020F0502020204030204" charset="0"/>
                <a:sym typeface="+mn-ea"/>
              </a:rPr>
              <a:t>修建筑还是公园</a:t>
            </a:r>
            <a:endParaRPr lang="zh-CN" altLang="en-US" sz="2400">
              <a:solidFill>
                <a:schemeClr val="tx1"/>
              </a:solidFill>
              <a:latin typeface="Calibri" panose="020F0502020204030204" charset="0"/>
              <a:ea typeface="微软雅黑" panose="020B0503020204020204" charset="-122"/>
              <a:cs typeface="Calibri" panose="020F0502020204030204" charset="0"/>
              <a:sym typeface="+mn-ea"/>
            </a:endParaRPr>
          </a:p>
        </p:txBody>
      </p:sp>
      <p:pic>
        <p:nvPicPr>
          <p:cNvPr id="8" name="内容占位符 7"/>
          <p:cNvPicPr>
            <a:picLocks noGrp="1" noChangeAspect="1"/>
          </p:cNvPicPr>
          <p:nvPr>
            <p:custDataLst>
              <p:tags r:id="rId2"/>
            </p:custDataLst>
          </p:nvPr>
        </p:nvPicPr>
        <p:blipFill>
          <a:blip r:embed="rId3"/>
          <a:stretch>
            <a:fillRect/>
          </a:stretch>
        </p:blipFill>
        <p:spPr>
          <a:xfrm>
            <a:off x="4231005" y="1802130"/>
            <a:ext cx="3173730" cy="3053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312420" y="882015"/>
            <a:ext cx="11125200" cy="5631180"/>
          </a:xfrm>
          <a:prstGeom prst="rect">
            <a:avLst/>
          </a:prstGeom>
          <a:noFill/>
          <a:ln w="9525">
            <a:noFill/>
          </a:ln>
        </p:spPr>
        <p:txBody>
          <a:bodyPr wrap="square">
            <a:spAutoFit/>
          </a:bodyPr>
          <a:p>
            <a:pPr indent="0"/>
            <a:r>
              <a:rPr lang="en-US" b="0">
                <a:latin typeface="微软雅黑" panose="020B0503020204020204" charset="-122"/>
                <a:ea typeface="宋体" pitchFamily="2" charset="-122"/>
              </a:rPr>
              <a:t>2022.07.09It is difficult for people living in cities to get enough physical exercise. What are the causes and what solutions can be taken to solve the problem ?</a:t>
            </a:r>
            <a:endParaRPr lang="en-US" b="0">
              <a:latin typeface="微软雅黑" panose="020B0503020204020204" charset="-122"/>
              <a:ea typeface="宋体" pitchFamily="2" charset="-122"/>
            </a:endParaRPr>
          </a:p>
          <a:p>
            <a:pPr indent="0"/>
            <a:endParaRPr lang="en-US" altLang="en-US" b="0">
              <a:latin typeface="微软雅黑" panose="020B0503020204020204" charset="-122"/>
              <a:ea typeface="宋体" pitchFamily="2" charset="-122"/>
            </a:endParaRPr>
          </a:p>
          <a:p>
            <a:pPr indent="0"/>
            <a:r>
              <a:rPr lang="en-US" altLang="en-US" b="0">
                <a:latin typeface="微软雅黑" panose="020B0503020204020204" charset="-122"/>
                <a:ea typeface="宋体" pitchFamily="2" charset="-122"/>
              </a:rPr>
              <a:t>2022.06.11 </a:t>
            </a:r>
            <a:endParaRPr lang="en-US" altLang="en-US" b="0">
              <a:latin typeface="微软雅黑" panose="020B0503020204020204" charset="-122"/>
              <a:ea typeface="宋体" pitchFamily="2" charset="-122"/>
            </a:endParaRPr>
          </a:p>
          <a:p>
            <a:pPr indent="0"/>
            <a:r>
              <a:rPr lang="en-US" altLang="en-US" b="0">
                <a:latin typeface="微软雅黑" panose="020B0503020204020204" charset="-122"/>
                <a:ea typeface="宋体" pitchFamily="2" charset="-122"/>
              </a:rPr>
              <a:t>Today people live longer after retiring from work. What problems does this cause for individuals and society? What can be done to address these problems?</a:t>
            </a:r>
            <a:endParaRPr lang="en-US" altLang="en-US" b="0">
              <a:latin typeface="微软雅黑" panose="020B0503020204020204" charset="-122"/>
              <a:ea typeface="宋体" pitchFamily="2" charset="-122"/>
            </a:endParaRPr>
          </a:p>
          <a:p>
            <a:pPr indent="0"/>
            <a:endParaRPr lang="en-US" altLang="en-US" b="0">
              <a:latin typeface="微软雅黑" panose="020B0503020204020204" charset="-122"/>
              <a:ea typeface="宋体" pitchFamily="2" charset="-122"/>
            </a:endParaRPr>
          </a:p>
          <a:p>
            <a:pPr indent="0"/>
            <a:r>
              <a:rPr lang="en-US" altLang="en-US" b="0">
                <a:latin typeface="微软雅黑" panose="020B0503020204020204" charset="-122"/>
                <a:ea typeface="宋体" pitchFamily="2" charset="-122"/>
              </a:rPr>
              <a:t>2022.05.28 </a:t>
            </a:r>
            <a:endParaRPr lang="en-US" altLang="en-US" b="0">
              <a:latin typeface="微软雅黑" panose="020B0503020204020204" charset="-122"/>
              <a:ea typeface="宋体" pitchFamily="2" charset="-122"/>
            </a:endParaRPr>
          </a:p>
          <a:p>
            <a:pPr indent="0"/>
            <a:r>
              <a:rPr lang="en-US" altLang="en-US" b="0">
                <a:latin typeface="微软雅黑" panose="020B0503020204020204" charset="-122"/>
                <a:ea typeface="宋体" pitchFamily="2" charset="-122"/>
              </a:rPr>
              <a:t>The use of cars and motorcycles causes transportation difficulty in cities. Why do people continue to use cars and motorcycles in cities? What is the best way to solve this problem?</a:t>
            </a:r>
            <a:endParaRPr lang="en-US" altLang="en-US" b="0">
              <a:latin typeface="微软雅黑" panose="020B0503020204020204" charset="-122"/>
              <a:ea typeface="宋体" pitchFamily="2" charset="-122"/>
            </a:endParaRPr>
          </a:p>
          <a:p>
            <a:pPr indent="0"/>
            <a:endParaRPr lang="en-US" altLang="en-US" b="0">
              <a:latin typeface="微软雅黑" panose="020B0503020204020204" charset="-122"/>
              <a:ea typeface="宋体" pitchFamily="2" charset="-122"/>
            </a:endParaRPr>
          </a:p>
          <a:p>
            <a:pPr indent="0"/>
            <a:r>
              <a:rPr lang="en-US" altLang="en-US" b="0">
                <a:latin typeface="微软雅黑" panose="020B0503020204020204" charset="-122"/>
                <a:ea typeface="宋体" pitchFamily="2" charset="-122"/>
              </a:rPr>
              <a:t>2021.05.08 </a:t>
            </a:r>
            <a:endParaRPr lang="en-US" altLang="en-US" b="0">
              <a:latin typeface="微软雅黑" panose="020B0503020204020204" charset="-122"/>
              <a:ea typeface="宋体" pitchFamily="2" charset="-122"/>
            </a:endParaRPr>
          </a:p>
          <a:p>
            <a:pPr indent="0"/>
            <a:r>
              <a:rPr lang="en-US" altLang="en-US" b="0">
                <a:latin typeface="微软雅黑" panose="020B0503020204020204" charset="-122"/>
                <a:ea typeface="宋体" pitchFamily="2" charset="-122"/>
              </a:rPr>
              <a:t>The best way to improve road transport safety is to let the drivers have a test each year. To what extent do you agree or disagree?</a:t>
            </a:r>
            <a:endParaRPr lang="en-US" altLang="en-US" b="0">
              <a:latin typeface="微软雅黑" panose="020B0503020204020204" charset="-122"/>
              <a:ea typeface="宋体" pitchFamily="2" charset="-122"/>
            </a:endParaRPr>
          </a:p>
          <a:p>
            <a:pPr indent="0"/>
            <a:endParaRPr lang="en-US" altLang="en-US" b="0">
              <a:latin typeface="微软雅黑" panose="020B0503020204020204" charset="-122"/>
              <a:ea typeface="宋体" pitchFamily="2" charset="-122"/>
            </a:endParaRPr>
          </a:p>
          <a:p>
            <a:pPr indent="0"/>
            <a:r>
              <a:rPr lang="en-US" altLang="en-US" b="0">
                <a:latin typeface="微软雅黑" panose="020B0503020204020204" charset="-122"/>
                <a:ea typeface="宋体" pitchFamily="2" charset="-122"/>
              </a:rPr>
              <a:t>2021.03.06 </a:t>
            </a:r>
            <a:endParaRPr lang="en-US" altLang="en-US" b="0">
              <a:latin typeface="微软雅黑" panose="020B0503020204020204" charset="-122"/>
              <a:ea typeface="宋体" pitchFamily="2" charset="-122"/>
            </a:endParaRPr>
          </a:p>
          <a:p>
            <a:pPr indent="0"/>
            <a:r>
              <a:rPr lang="en-US" altLang="en-US" b="0">
                <a:latin typeface="微软雅黑" panose="020B0503020204020204" charset="-122"/>
                <a:ea typeface="宋体" pitchFamily="2" charset="-122"/>
              </a:rPr>
              <a:t>In some countries around the world men and women are having children later in life. What are the reasons for this development? What are the effects on society and family life?</a:t>
            </a:r>
            <a:endParaRPr lang="en-US" altLang="en-US" b="0">
              <a:latin typeface="微软雅黑" panose="020B0503020204020204" charset="-122"/>
              <a:ea typeface="宋体" pitchFamily="2" charset="-122"/>
            </a:endParaRPr>
          </a:p>
          <a:p>
            <a:pPr indent="0"/>
            <a:endParaRPr lang="en-US" altLang="en-US" b="0">
              <a:latin typeface="微软雅黑" panose="020B0503020204020204" charset="-122"/>
              <a:ea typeface="宋体" pitchFamily="2" charset="-122"/>
            </a:endParaRPr>
          </a:p>
        </p:txBody>
      </p:sp>
      <p:sp>
        <p:nvSpPr>
          <p:cNvPr id="9" name="标题 1"/>
          <p:cNvSpPr>
            <a:spLocks noGrp="1"/>
          </p:cNvSpPr>
          <p:nvPr>
            <p:custDataLst>
              <p:tags r:id="rId1"/>
            </p:custDataLst>
          </p:nvPr>
        </p:nvSpPr>
        <p:spPr>
          <a:xfrm>
            <a:off x="2729865" y="295910"/>
            <a:ext cx="5490210" cy="572135"/>
          </a:xfrm>
          <a:prstGeom prst="rect">
            <a:avLst/>
          </a:prstGeom>
          <a:solidFill>
            <a:schemeClr val="accent1">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社会类相关考题</a:t>
            </a:r>
            <a:r>
              <a:rPr lang="zh-CN" altLang="en-US" sz="3600" b="0" dirty="0">
                <a:solidFill>
                  <a:schemeClr val="tx1"/>
                </a:solidFill>
                <a:latin typeface="Calibri" panose="020F0502020204030204" charset="0"/>
                <a:ea typeface="微软雅黑" panose="020B0503020204020204" charset="-122"/>
                <a:cs typeface="Calibri" panose="020F0502020204030204" charset="0"/>
              </a:rPr>
              <a:t>回顾</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alphaModFix amt="20000"/>
          </a:blip>
          <a:stretch>
            <a:fillRect/>
          </a:stretch>
        </p:blipFill>
        <p:spPr>
          <a:xfrm>
            <a:off x="1235710" y="0"/>
            <a:ext cx="9719945" cy="6858000"/>
          </a:xfrm>
          <a:prstGeom prst="rect">
            <a:avLst/>
          </a:prstGeom>
        </p:spPr>
      </p:pic>
      <p:sp>
        <p:nvSpPr>
          <p:cNvPr id="3" name="标题 1"/>
          <p:cNvSpPr>
            <a:spLocks noGrp="1"/>
          </p:cNvSpPr>
          <p:nvPr>
            <p:custDataLst>
              <p:tags r:id="rId2"/>
            </p:custDataLst>
          </p:nvPr>
        </p:nvSpPr>
        <p:spPr>
          <a:xfrm>
            <a:off x="4538980" y="132715"/>
            <a:ext cx="2981960"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老龄</a:t>
            </a:r>
            <a:r>
              <a:rPr lang="zh-CN" altLang="en-US" sz="3600" b="0" dirty="0">
                <a:solidFill>
                  <a:schemeClr val="tx1"/>
                </a:solidFill>
                <a:latin typeface="Calibri" panose="020F0502020204030204" charset="0"/>
                <a:ea typeface="微软雅黑" panose="020B0503020204020204" charset="-122"/>
                <a:cs typeface="Calibri" panose="020F0502020204030204" charset="0"/>
              </a:rPr>
              <a:t>问题</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
        <p:nvSpPr>
          <p:cNvPr id="100" name="文本框 99"/>
          <p:cNvSpPr txBox="1"/>
          <p:nvPr/>
        </p:nvSpPr>
        <p:spPr>
          <a:xfrm>
            <a:off x="367665" y="962660"/>
            <a:ext cx="11240135" cy="5939155"/>
          </a:xfrm>
          <a:prstGeom prst="rect">
            <a:avLst/>
          </a:prstGeom>
          <a:noFill/>
          <a:ln w="9525">
            <a:noFill/>
          </a:ln>
        </p:spPr>
        <p:txBody>
          <a:bodyPr wrap="square">
            <a:spAutoFit/>
          </a:bodyPr>
          <a:p>
            <a:pPr indent="0">
              <a:lnSpc>
                <a:spcPct val="100000"/>
              </a:lnSpc>
            </a:pPr>
            <a:r>
              <a:rPr lang="zh-CN" sz="2000">
                <a:solidFill>
                  <a:srgbClr val="FF0000"/>
                </a:solidFill>
                <a:latin typeface="微软雅黑" panose="020B0503020204020204" charset="-122"/>
                <a:ea typeface="微软雅黑" panose="020B0503020204020204" charset="-122"/>
                <a:cs typeface="微软雅黑" panose="020B0503020204020204" charset="-122"/>
              </a:rPr>
              <a:t>老龄化的好处</a:t>
            </a:r>
            <a:r>
              <a:rPr lang="en-US" sz="2000">
                <a:solidFill>
                  <a:srgbClr val="FF0000"/>
                </a:solidFill>
                <a:latin typeface="微软雅黑" panose="020B0503020204020204" charset="-122"/>
                <a:ea typeface="微软雅黑" panose="020B0503020204020204" charset="-122"/>
                <a:cs typeface="微软雅黑" panose="020B0503020204020204" charset="-122"/>
              </a:rPr>
              <a:t> </a:t>
            </a:r>
            <a:r>
              <a:rPr lang="zh-CN" sz="2000">
                <a:solidFill>
                  <a:srgbClr val="FF0000"/>
                </a:solidFill>
                <a:latin typeface="微软雅黑" panose="020B0503020204020204" charset="-122"/>
                <a:ea typeface="微软雅黑" panose="020B0503020204020204" charset="-122"/>
                <a:cs typeface="微软雅黑" panose="020B0503020204020204" charset="-122"/>
              </a:rPr>
              <a:t>：</a:t>
            </a:r>
            <a:endParaRPr lang="zh-CN" sz="2000">
              <a:solidFill>
                <a:srgbClr val="FF0000"/>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lang="en-US" sz="2000">
                <a:latin typeface="微软雅黑" panose="020B0503020204020204" charset="-122"/>
                <a:ea typeface="微软雅黑" panose="020B0503020204020204" charset="-122"/>
                <a:cs typeface="微软雅黑" panose="020B0503020204020204" charset="-122"/>
              </a:rPr>
              <a:t>1 ) </a:t>
            </a:r>
            <a:r>
              <a:rPr lang="zh-CN" sz="2000">
                <a:latin typeface="微软雅黑" panose="020B0503020204020204" charset="-122"/>
                <a:ea typeface="微软雅黑" panose="020B0503020204020204" charset="-122"/>
                <a:cs typeface="微软雅黑" panose="020B0503020204020204" charset="-122"/>
              </a:rPr>
              <a:t>老年人退休可能参加社区服务回馈社会</a:t>
            </a:r>
            <a:endParaRPr lang="zh-CN" sz="2000">
              <a:latin typeface="微软雅黑" panose="020B0503020204020204" charset="-122"/>
              <a:ea typeface="微软雅黑" panose="020B0503020204020204" charset="-122"/>
              <a:cs typeface="微软雅黑" panose="020B0503020204020204" charset="-122"/>
            </a:endParaRPr>
          </a:p>
          <a:p>
            <a:pPr indent="0">
              <a:lnSpc>
                <a:spcPct val="100000"/>
              </a:lnSpc>
            </a:pPr>
            <a:r>
              <a:rPr lang="en-US" sz="2000">
                <a:latin typeface="微软雅黑" panose="020B0503020204020204" charset="-122"/>
                <a:ea typeface="微软雅黑" panose="020B0503020204020204" charset="-122"/>
                <a:cs typeface="微软雅黑" panose="020B0503020204020204" charset="-122"/>
              </a:rPr>
              <a:t>contribute  free   labour  to  community   and governments projects after retirement.</a:t>
            </a:r>
            <a:endParaRPr lang="en-US" sz="2000">
              <a:latin typeface="微软雅黑" panose="020B0503020204020204" charset="-122"/>
              <a:ea typeface="微软雅黑" panose="020B0503020204020204" charset="-122"/>
              <a:cs typeface="微软雅黑" panose="020B0503020204020204" charset="-122"/>
            </a:endParaRPr>
          </a:p>
          <a:p>
            <a:pPr indent="0">
              <a:lnSpc>
                <a:spcPct val="100000"/>
              </a:lnSpc>
            </a:pPr>
            <a:endParaRPr lang="en-US" sz="2000">
              <a:latin typeface="微软雅黑" panose="020B0503020204020204" charset="-122"/>
              <a:ea typeface="微软雅黑" panose="020B0503020204020204" charset="-122"/>
              <a:cs typeface="微软雅黑" panose="020B0503020204020204" charset="-122"/>
            </a:endParaRPr>
          </a:p>
          <a:p>
            <a:pPr indent="0">
              <a:lnSpc>
                <a:spcPct val="100000"/>
              </a:lnSpc>
            </a:pPr>
            <a:r>
              <a:rPr lang="en-US" sz="2000">
                <a:latin typeface="微软雅黑" panose="020B0503020204020204" charset="-122"/>
                <a:ea typeface="微软雅黑" panose="020B0503020204020204" charset="-122"/>
                <a:cs typeface="微软雅黑" panose="020B0503020204020204" charset="-122"/>
              </a:rPr>
              <a:t>2 </a:t>
            </a:r>
            <a:r>
              <a:rPr lang="zh-CN" sz="2000">
                <a:latin typeface="微软雅黑" panose="020B0503020204020204" charset="-122"/>
                <a:ea typeface="微软雅黑" panose="020B0503020204020204" charset="-122"/>
                <a:cs typeface="微软雅黑" panose="020B0503020204020204" charset="-122"/>
              </a:rPr>
              <a:t>) 老年人更有经验 </a:t>
            </a:r>
            <a:endParaRPr lang="zh-CN" sz="2000">
              <a:latin typeface="微软雅黑" panose="020B0503020204020204" charset="-122"/>
              <a:ea typeface="微软雅黑" panose="020B0503020204020204" charset="-122"/>
              <a:cs typeface="微软雅黑" panose="020B0503020204020204" charset="-122"/>
            </a:endParaRPr>
          </a:p>
          <a:p>
            <a:pPr indent="0">
              <a:lnSpc>
                <a:spcPct val="100000"/>
              </a:lnSpc>
            </a:pPr>
            <a:r>
              <a:rPr lang="en-US" sz="2000">
                <a:latin typeface="微软雅黑" panose="020B0503020204020204" charset="-122"/>
                <a:ea typeface="微软雅黑" panose="020B0503020204020204" charset="-122"/>
                <a:cs typeface="微软雅黑" panose="020B0503020204020204" charset="-122"/>
              </a:rPr>
              <a:t>more experienced than younger people.</a:t>
            </a:r>
            <a:endParaRPr lang="en-US" sz="2000">
              <a:latin typeface="微软雅黑" panose="020B0503020204020204" charset="-122"/>
              <a:ea typeface="微软雅黑" panose="020B0503020204020204" charset="-122"/>
              <a:cs typeface="微软雅黑" panose="020B0503020204020204" charset="-122"/>
            </a:endParaRPr>
          </a:p>
          <a:p>
            <a:pPr indent="0">
              <a:lnSpc>
                <a:spcPct val="100000"/>
              </a:lnSpc>
            </a:pPr>
            <a:endParaRPr lang="en-US" sz="2000">
              <a:latin typeface="微软雅黑" panose="020B0503020204020204" charset="-122"/>
              <a:ea typeface="微软雅黑" panose="020B0503020204020204" charset="-122"/>
              <a:cs typeface="微软雅黑" panose="020B0503020204020204" charset="-122"/>
              <a:sym typeface="+mn-ea"/>
            </a:endParaRPr>
          </a:p>
          <a:p>
            <a:pPr indent="0">
              <a:lnSpc>
                <a:spcPct val="100000"/>
              </a:lnSpc>
            </a:pPr>
            <a:r>
              <a:rPr lang="en-US" sz="2000">
                <a:latin typeface="微软雅黑" panose="020B0503020204020204" charset="-122"/>
                <a:ea typeface="微软雅黑" panose="020B0503020204020204" charset="-122"/>
                <a:cs typeface="微软雅黑" panose="020B0503020204020204" charset="-122"/>
                <a:sym typeface="+mn-ea"/>
              </a:rPr>
              <a:t>3 </a:t>
            </a:r>
            <a:r>
              <a:rPr lang="zh-CN"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 </a:t>
            </a:r>
            <a:r>
              <a:rPr lang="zh-CN" sz="2000">
                <a:latin typeface="微软雅黑" panose="020B0503020204020204" charset="-122"/>
                <a:ea typeface="微软雅黑" panose="020B0503020204020204" charset="-122"/>
                <a:cs typeface="微软雅黑" panose="020B0503020204020204" charset="-122"/>
                <a:sym typeface="+mn-ea"/>
              </a:rPr>
              <a:t>老年人可以将文化传承</a:t>
            </a:r>
            <a:endParaRPr lang="en-US" sz="2000">
              <a:latin typeface="微软雅黑" panose="020B0503020204020204" charset="-122"/>
              <a:ea typeface="微软雅黑" panose="020B0503020204020204" charset="-122"/>
              <a:cs typeface="微软雅黑" panose="020B0503020204020204" charset="-122"/>
            </a:endParaRPr>
          </a:p>
          <a:p>
            <a:pPr indent="0">
              <a:lnSpc>
                <a:spcPct val="100000"/>
              </a:lnSpc>
            </a:pPr>
            <a:r>
              <a:rPr lang="en-US" sz="2000">
                <a:latin typeface="微软雅黑" panose="020B0503020204020204" charset="-122"/>
                <a:ea typeface="微软雅黑" panose="020B0503020204020204" charset="-122"/>
                <a:cs typeface="微软雅黑" panose="020B0503020204020204" charset="-122"/>
              </a:rPr>
              <a:t>helps  maintain the  cultures  and  religions  of countries by passing down their knowledge to the young</a:t>
            </a:r>
            <a:endParaRPr lang="en-US" sz="2000">
              <a:latin typeface="微软雅黑" panose="020B0503020204020204" charset="-122"/>
              <a:ea typeface="微软雅黑" panose="020B0503020204020204" charset="-122"/>
              <a:cs typeface="微软雅黑" panose="020B0503020204020204" charset="-122"/>
            </a:endParaRPr>
          </a:p>
          <a:p>
            <a:pPr indent="0">
              <a:lnSpc>
                <a:spcPct val="100000"/>
              </a:lnSpc>
            </a:pPr>
            <a:endParaRPr lang="zh-CN" sz="2000">
              <a:latin typeface="微软雅黑" panose="020B0503020204020204" charset="-122"/>
              <a:ea typeface="微软雅黑" panose="020B0503020204020204" charset="-122"/>
              <a:cs typeface="微软雅黑" panose="020B0503020204020204" charset="-122"/>
            </a:endParaRPr>
          </a:p>
          <a:p>
            <a:pPr indent="0">
              <a:lnSpc>
                <a:spcPct val="100000"/>
              </a:lnSpc>
            </a:pPr>
            <a:r>
              <a:rPr lang="zh-CN" sz="2000">
                <a:solidFill>
                  <a:srgbClr val="FF0000"/>
                </a:solidFill>
                <a:latin typeface="微软雅黑" panose="020B0503020204020204" charset="-122"/>
                <a:ea typeface="微软雅黑" panose="020B0503020204020204" charset="-122"/>
                <a:cs typeface="微软雅黑" panose="020B0503020204020204" charset="-122"/>
              </a:rPr>
              <a:t>老龄化的坏处</a:t>
            </a:r>
            <a:r>
              <a:rPr lang="en-US" sz="2000">
                <a:solidFill>
                  <a:srgbClr val="FF0000"/>
                </a:solidFill>
                <a:latin typeface="微软雅黑" panose="020B0503020204020204" charset="-122"/>
                <a:ea typeface="微软雅黑" panose="020B0503020204020204" charset="-122"/>
                <a:cs typeface="微软雅黑" panose="020B0503020204020204" charset="-122"/>
              </a:rPr>
              <a:t> </a:t>
            </a:r>
            <a:r>
              <a:rPr lang="zh-CN" sz="2000">
                <a:solidFill>
                  <a:srgbClr val="FF0000"/>
                </a:solidFill>
                <a:latin typeface="微软雅黑" panose="020B0503020204020204" charset="-122"/>
                <a:ea typeface="微软雅黑" panose="020B0503020204020204" charset="-122"/>
                <a:cs typeface="微软雅黑" panose="020B0503020204020204" charset="-122"/>
              </a:rPr>
              <a:t>：</a:t>
            </a:r>
            <a:endParaRPr lang="zh-CN" sz="2000">
              <a:latin typeface="微软雅黑" panose="020B0503020204020204" charset="-122"/>
              <a:ea typeface="微软雅黑" panose="020B0503020204020204" charset="-122"/>
              <a:cs typeface="微软雅黑" panose="020B0503020204020204" charset="-122"/>
            </a:endParaRPr>
          </a:p>
          <a:p>
            <a:pPr indent="0">
              <a:lnSpc>
                <a:spcPct val="100000"/>
              </a:lnSpc>
            </a:pPr>
            <a:r>
              <a:rPr lang="en-US" sz="2000">
                <a:latin typeface="微软雅黑" panose="020B0503020204020204" charset="-122"/>
                <a:ea typeface="微软雅黑" panose="020B0503020204020204" charset="-122"/>
                <a:cs typeface="微软雅黑" panose="020B0503020204020204" charset="-122"/>
              </a:rPr>
              <a:t>1 ) </a:t>
            </a:r>
            <a:r>
              <a:rPr lang="zh-CN" sz="2000">
                <a:latin typeface="微软雅黑" panose="020B0503020204020204" charset="-122"/>
                <a:ea typeface="微软雅黑" panose="020B0503020204020204" charset="-122"/>
                <a:cs typeface="微软雅黑" panose="020B0503020204020204" charset="-122"/>
              </a:rPr>
              <a:t>增加政府医疗和养老金方面支出</a:t>
            </a:r>
            <a:endParaRPr lang="zh-CN" sz="2000">
              <a:latin typeface="微软雅黑" panose="020B0503020204020204" charset="-122"/>
              <a:ea typeface="微软雅黑" panose="020B0503020204020204" charset="-122"/>
              <a:cs typeface="微软雅黑" panose="020B0503020204020204" charset="-122"/>
            </a:endParaRPr>
          </a:p>
          <a:p>
            <a:pPr indent="0">
              <a:lnSpc>
                <a:spcPct val="100000"/>
              </a:lnSpc>
            </a:pPr>
            <a:r>
              <a:rPr lang="en-US" sz="2000">
                <a:latin typeface="微软雅黑" panose="020B0503020204020204" charset="-122"/>
                <a:ea typeface="微软雅黑" panose="020B0503020204020204" charset="-122"/>
                <a:cs typeface="微软雅黑" panose="020B0503020204020204" charset="-122"/>
              </a:rPr>
              <a:t>increase government spending on health care and pensions.    </a:t>
            </a:r>
            <a:endParaRPr lang="en-US" sz="2000">
              <a:latin typeface="微软雅黑" panose="020B0503020204020204" charset="-122"/>
              <a:ea typeface="微软雅黑" panose="020B0503020204020204" charset="-122"/>
              <a:cs typeface="微软雅黑" panose="020B0503020204020204" charset="-122"/>
            </a:endParaRPr>
          </a:p>
          <a:p>
            <a:pPr indent="0">
              <a:lnSpc>
                <a:spcPct val="100000"/>
              </a:lnSpc>
            </a:pPr>
            <a:r>
              <a:rPr lang="en-US" sz="2000">
                <a:latin typeface="微软雅黑" panose="020B0503020204020204" charset="-122"/>
                <a:ea typeface="微软雅黑" panose="020B0503020204020204" charset="-122"/>
                <a:cs typeface="微软雅黑" panose="020B0503020204020204" charset="-122"/>
              </a:rPr>
              <a:t>   2</a:t>
            </a:r>
            <a:r>
              <a:rPr lang="zh-CN" sz="2000">
                <a:latin typeface="微软雅黑" panose="020B0503020204020204" charset="-122"/>
                <a:ea typeface="微软雅黑" panose="020B0503020204020204" charset="-122"/>
                <a:cs typeface="微软雅黑" panose="020B0503020204020204" charset="-122"/>
              </a:rPr>
              <a:t>) 减少政府税收</a:t>
            </a:r>
            <a:endParaRPr lang="zh-CN" sz="2000">
              <a:latin typeface="微软雅黑" panose="020B0503020204020204" charset="-122"/>
              <a:ea typeface="微软雅黑" panose="020B0503020204020204" charset="-122"/>
              <a:cs typeface="微软雅黑" panose="020B0503020204020204" charset="-122"/>
            </a:endParaRPr>
          </a:p>
          <a:p>
            <a:pPr indent="0">
              <a:lnSpc>
                <a:spcPct val="100000"/>
              </a:lnSpc>
            </a:pPr>
            <a:r>
              <a:rPr lang="zh-CN" altLang="en-US" sz="2000">
                <a:latin typeface="微软雅黑" panose="020B0503020204020204" charset="-122"/>
                <a:ea typeface="微软雅黑" panose="020B0503020204020204" charset="-122"/>
                <a:cs typeface="微软雅黑" panose="020B0503020204020204" charset="-122"/>
              </a:rPr>
              <a:t>A lower proportion of people in work means lower tax revenues.</a:t>
            </a:r>
            <a:endParaRPr lang="zh-CN" altLang="en-US" sz="20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0">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0">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alphaModFix amt="20000"/>
          </a:blip>
          <a:srcRect t="22084" b="16256"/>
          <a:stretch>
            <a:fillRect/>
          </a:stretch>
        </p:blipFill>
        <p:spPr>
          <a:xfrm>
            <a:off x="211455" y="662305"/>
            <a:ext cx="11650980" cy="6022340"/>
          </a:xfrm>
          <a:prstGeom prst="rect">
            <a:avLst/>
          </a:prstGeom>
        </p:spPr>
      </p:pic>
      <p:sp>
        <p:nvSpPr>
          <p:cNvPr id="3" name="标题 1"/>
          <p:cNvSpPr>
            <a:spLocks noGrp="1"/>
          </p:cNvSpPr>
          <p:nvPr>
            <p:custDataLst>
              <p:tags r:id="rId2"/>
            </p:custDataLst>
          </p:nvPr>
        </p:nvSpPr>
        <p:spPr>
          <a:xfrm>
            <a:off x="4538980" y="132715"/>
            <a:ext cx="2981960"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城市问题</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
        <p:nvSpPr>
          <p:cNvPr id="100" name="文本框 99"/>
          <p:cNvSpPr txBox="1"/>
          <p:nvPr/>
        </p:nvSpPr>
        <p:spPr>
          <a:xfrm>
            <a:off x="367665" y="962660"/>
            <a:ext cx="11634470" cy="4892675"/>
          </a:xfrm>
          <a:prstGeom prst="rect">
            <a:avLst/>
          </a:prstGeom>
          <a:noFill/>
          <a:ln w="9525">
            <a:noFill/>
          </a:ln>
        </p:spPr>
        <p:txBody>
          <a:bodyPr wrap="square">
            <a:spAutoFit/>
          </a:bodyPr>
          <a:p>
            <a:pPr indent="0">
              <a:lnSpc>
                <a:spcPct val="100000"/>
              </a:lnSpc>
            </a:pPr>
            <a:r>
              <a:rPr sz="2400">
                <a:solidFill>
                  <a:srgbClr val="FF0000"/>
                </a:solidFill>
                <a:latin typeface="微软雅黑" panose="020B0503020204020204" charset="-122"/>
                <a:ea typeface="微软雅黑" panose="020B0503020204020204" charset="-122"/>
                <a:cs typeface="微软雅黑" panose="020B0503020204020204" charset="-122"/>
              </a:rPr>
              <a:t>城市化的好处 ：</a:t>
            </a:r>
            <a:endParaRPr sz="2400">
              <a:solidFill>
                <a:srgbClr val="FF0000"/>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1 ) 人们的精神生活和物质生活都提高了。</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A larger number of people are living at a higher standard with regard to both material and spiritual aspects.</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2 ) 吸引投资。</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Governments have focused on making the cities look good for investment.</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3 ) 有利于学校建设。</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The schools in cities tend to be better equipped and the students also have access to more and better information.</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4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alphaModFix amt="40000"/>
          </a:blip>
          <a:stretch>
            <a:fillRect/>
          </a:stretch>
        </p:blipFill>
        <p:spPr>
          <a:xfrm>
            <a:off x="487045" y="549910"/>
            <a:ext cx="11218545" cy="6308090"/>
          </a:xfrm>
          <a:prstGeom prst="rect">
            <a:avLst/>
          </a:prstGeom>
        </p:spPr>
      </p:pic>
      <p:sp>
        <p:nvSpPr>
          <p:cNvPr id="3" name="标题 1"/>
          <p:cNvSpPr>
            <a:spLocks noGrp="1"/>
          </p:cNvSpPr>
          <p:nvPr>
            <p:custDataLst>
              <p:tags r:id="rId2"/>
            </p:custDataLst>
          </p:nvPr>
        </p:nvSpPr>
        <p:spPr>
          <a:xfrm>
            <a:off x="4538980" y="132715"/>
            <a:ext cx="2981960"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城市问题</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
        <p:nvSpPr>
          <p:cNvPr id="100" name="文本框 99"/>
          <p:cNvSpPr txBox="1"/>
          <p:nvPr/>
        </p:nvSpPr>
        <p:spPr>
          <a:xfrm>
            <a:off x="367665" y="962660"/>
            <a:ext cx="11634470" cy="5631180"/>
          </a:xfrm>
          <a:prstGeom prst="rect">
            <a:avLst/>
          </a:prstGeom>
          <a:noFill/>
          <a:ln w="9525">
            <a:noFill/>
          </a:ln>
        </p:spPr>
        <p:txBody>
          <a:bodyPr wrap="square">
            <a:spAutoFit/>
          </a:bodyPr>
          <a:p>
            <a:pPr indent="0">
              <a:lnSpc>
                <a:spcPct val="100000"/>
              </a:lnSpc>
            </a:pPr>
            <a:r>
              <a:rPr sz="2400">
                <a:solidFill>
                  <a:srgbClr val="FF0000"/>
                </a:solidFill>
                <a:latin typeface="微软雅黑" panose="020B0503020204020204" charset="-122"/>
                <a:ea typeface="微软雅黑" panose="020B0503020204020204" charset="-122"/>
                <a:cs typeface="微软雅黑" panose="020B0503020204020204" charset="-122"/>
              </a:rPr>
              <a:t>城市化的弊端 ：</a:t>
            </a:r>
            <a:endParaRPr sz="2400">
              <a:solidFill>
                <a:srgbClr val="FF0000"/>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1 ) </a:t>
            </a:r>
            <a:r>
              <a:rPr lang="zh-CN" sz="2400">
                <a:solidFill>
                  <a:schemeClr val="tx1"/>
                </a:solidFill>
                <a:latin typeface="微软雅黑" panose="020B0503020204020204" charset="-122"/>
                <a:ea typeface="微软雅黑" panose="020B0503020204020204" charset="-122"/>
                <a:cs typeface="微软雅黑" panose="020B0503020204020204" charset="-122"/>
              </a:rPr>
              <a:t>加重环境问题</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lang="en-US" sz="2400">
                <a:solidFill>
                  <a:schemeClr val="tx1"/>
                </a:solidFill>
                <a:latin typeface="微软雅黑" panose="020B0503020204020204" charset="-122"/>
                <a:ea typeface="微软雅黑" panose="020B0503020204020204" charset="-122"/>
                <a:cs typeface="微软雅黑" panose="020B0503020204020204" charset="-122"/>
              </a:rPr>
              <a:t>Pollution in cities is greater due to traffic, congestion of vehicles and poor collection of waste  </a:t>
            </a:r>
            <a:endParaRPr lang="en-US"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lang="en-US"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2 ) 对农村发展不利。</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It has a negative influence on the sustainable development of the</a:t>
            </a:r>
            <a:r>
              <a:rPr lang="en-US" sz="2400">
                <a:solidFill>
                  <a:schemeClr val="tx1"/>
                </a:solidFill>
                <a:latin typeface="微软雅黑" panose="020B0503020204020204" charset="-122"/>
                <a:ea typeface="微软雅黑" panose="020B0503020204020204" charset="-122"/>
                <a:cs typeface="微软雅黑" panose="020B0503020204020204" charset="-122"/>
              </a:rPr>
              <a:t> </a:t>
            </a:r>
            <a:r>
              <a:rPr sz="2400">
                <a:solidFill>
                  <a:schemeClr val="tx1"/>
                </a:solidFill>
                <a:latin typeface="微软雅黑" panose="020B0503020204020204" charset="-122"/>
                <a:ea typeface="微软雅黑" panose="020B0503020204020204" charset="-122"/>
                <a:cs typeface="微软雅黑" panose="020B0503020204020204" charset="-122"/>
              </a:rPr>
              <a:t>rural areas.</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3 ) 对当地的传统及文化不利。</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It is detrimental to traditions and culture there.</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4 ) 很多人涌入城市 ，交通和住房压力大。</a:t>
            </a:r>
            <a:endParaRPr sz="24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400">
                <a:solidFill>
                  <a:schemeClr val="tx1"/>
                </a:solidFill>
                <a:latin typeface="微软雅黑" panose="020B0503020204020204" charset="-122"/>
                <a:ea typeface="微软雅黑" panose="020B0503020204020204" charset="-122"/>
                <a:cs typeface="微软雅黑" panose="020B0503020204020204" charset="-122"/>
              </a:rPr>
              <a:t>With too many people swarming into cities, traffic pressure and housing pressure are bound to increase.</a:t>
            </a:r>
            <a:endParaRPr sz="24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0">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alphaModFix amt="20000"/>
          </a:blip>
          <a:stretch>
            <a:fillRect/>
          </a:stretch>
        </p:blipFill>
        <p:spPr>
          <a:xfrm>
            <a:off x="1397000" y="0"/>
            <a:ext cx="9398000" cy="6858000"/>
          </a:xfrm>
          <a:prstGeom prst="rect">
            <a:avLst/>
          </a:prstGeom>
        </p:spPr>
      </p:pic>
      <p:sp>
        <p:nvSpPr>
          <p:cNvPr id="3" name="标题 1"/>
          <p:cNvSpPr>
            <a:spLocks noGrp="1"/>
          </p:cNvSpPr>
          <p:nvPr>
            <p:custDataLst>
              <p:tags r:id="rId2"/>
            </p:custDataLst>
          </p:nvPr>
        </p:nvSpPr>
        <p:spPr>
          <a:xfrm>
            <a:off x="4538980" y="132715"/>
            <a:ext cx="2981960"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性别问题</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
        <p:nvSpPr>
          <p:cNvPr id="100" name="文本框 99"/>
          <p:cNvSpPr txBox="1"/>
          <p:nvPr/>
        </p:nvSpPr>
        <p:spPr>
          <a:xfrm>
            <a:off x="367665" y="962660"/>
            <a:ext cx="11634470" cy="4707890"/>
          </a:xfrm>
          <a:prstGeom prst="rect">
            <a:avLst/>
          </a:prstGeom>
          <a:noFill/>
          <a:ln w="9525">
            <a:noFill/>
          </a:ln>
        </p:spPr>
        <p:txBody>
          <a:bodyPr wrap="square">
            <a:spAutoFit/>
          </a:bodyPr>
          <a:p>
            <a:pPr indent="0">
              <a:lnSpc>
                <a:spcPct val="100000"/>
              </a:lnSpc>
            </a:pPr>
            <a:r>
              <a:rPr sz="2000">
                <a:solidFill>
                  <a:srgbClr val="FF0000"/>
                </a:solidFill>
                <a:latin typeface="微软雅黑" panose="020B0503020204020204" charset="-122"/>
                <a:ea typeface="微软雅黑" panose="020B0503020204020204" charset="-122"/>
                <a:cs typeface="微软雅黑" panose="020B0503020204020204" charset="-122"/>
              </a:rPr>
              <a:t>晚育的原因 ：</a:t>
            </a:r>
            <a:endParaRPr sz="2000">
              <a:solidFill>
                <a:srgbClr val="FF0000"/>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1 ) 普遍接受教育的时间变长。</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Longer  years  of  education</a:t>
            </a:r>
            <a:r>
              <a:rPr lang="en-US" sz="2000">
                <a:solidFill>
                  <a:schemeClr val="tx1"/>
                </a:solidFill>
                <a:latin typeface="微软雅黑" panose="020B0503020204020204" charset="-122"/>
                <a:ea typeface="微软雅黑" panose="020B0503020204020204" charset="-122"/>
                <a:cs typeface="微软雅黑" panose="020B0503020204020204" charset="-122"/>
              </a:rPr>
              <a:t> </a:t>
            </a:r>
            <a:r>
              <a:rPr sz="2000">
                <a:solidFill>
                  <a:schemeClr val="tx1"/>
                </a:solidFill>
                <a:latin typeface="微软雅黑" panose="020B0503020204020204" charset="-122"/>
                <a:ea typeface="微软雅黑" panose="020B0503020204020204" charset="-122"/>
                <a:cs typeface="微软雅黑" panose="020B0503020204020204" charset="-122"/>
              </a:rPr>
              <a:t>delay</a:t>
            </a:r>
            <a:r>
              <a:rPr lang="en-US" sz="2000">
                <a:solidFill>
                  <a:schemeClr val="tx1"/>
                </a:solidFill>
                <a:latin typeface="微软雅黑" panose="020B0503020204020204" charset="-122"/>
                <a:ea typeface="微软雅黑" panose="020B0503020204020204" charset="-122"/>
                <a:cs typeface="微软雅黑" panose="020B0503020204020204" charset="-122"/>
              </a:rPr>
              <a:t> </a:t>
            </a:r>
            <a:r>
              <a:rPr sz="2000">
                <a:solidFill>
                  <a:schemeClr val="tx1"/>
                </a:solidFill>
                <a:latin typeface="微软雅黑" panose="020B0503020204020204" charset="-122"/>
                <a:ea typeface="微软雅黑" panose="020B0503020204020204" charset="-122"/>
                <a:cs typeface="微软雅黑" panose="020B0503020204020204" charset="-122"/>
              </a:rPr>
              <a:t>marriage, and therefore </a:t>
            </a:r>
            <a:r>
              <a:rPr lang="en-US" sz="2000">
                <a:solidFill>
                  <a:schemeClr val="tx1"/>
                </a:solidFill>
                <a:latin typeface="微软雅黑" panose="020B0503020204020204" charset="-122"/>
                <a:ea typeface="微软雅黑" panose="020B0503020204020204" charset="-122"/>
                <a:cs typeface="微软雅黑" panose="020B0503020204020204" charset="-122"/>
              </a:rPr>
              <a:t>delay </a:t>
            </a:r>
            <a:r>
              <a:rPr sz="2000">
                <a:solidFill>
                  <a:schemeClr val="tx1"/>
                </a:solidFill>
                <a:latin typeface="微软雅黑" panose="020B0503020204020204" charset="-122"/>
                <a:ea typeface="微软雅黑" panose="020B0503020204020204" charset="-122"/>
                <a:cs typeface="微软雅黑" panose="020B0503020204020204" charset="-122"/>
              </a:rPr>
              <a:t>parenthood.</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2 ) 生活成本变高。</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The escalating cost of living.</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rgbClr val="FF0000"/>
                </a:solidFill>
                <a:latin typeface="微软雅黑" panose="020B0503020204020204" charset="-122"/>
                <a:ea typeface="微软雅黑" panose="020B0503020204020204" charset="-122"/>
                <a:cs typeface="微软雅黑" panose="020B0503020204020204" charset="-122"/>
              </a:rPr>
              <a:t>晚育的缺点 ：</a:t>
            </a:r>
            <a:endParaRPr sz="2000">
              <a:solidFill>
                <a:srgbClr val="FF0000"/>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1 ) 晚育可能带来生育方面的问题。</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Certain fertility issues that may come with advanced maternal age</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rgbClr val="FF0000"/>
                </a:solidFill>
                <a:latin typeface="微软雅黑" panose="020B0503020204020204" charset="-122"/>
                <a:ea typeface="微软雅黑" panose="020B0503020204020204" charset="-122"/>
                <a:cs typeface="微软雅黑" panose="020B0503020204020204" charset="-122"/>
              </a:rPr>
              <a:t>晚育的优点 ：</a:t>
            </a:r>
            <a:endParaRPr sz="2000">
              <a:solidFill>
                <a:srgbClr val="FF0000"/>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1 ) 经济方面。</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Financially prepared before taking on parental roles.</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2 ) 父母心理方面。</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More life experience that helps them to raise children with wisdom.</a:t>
            </a:r>
            <a:endParaRPr sz="20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0">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0">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alphaModFix amt="20000"/>
          </a:blip>
          <a:stretch>
            <a:fillRect/>
          </a:stretch>
        </p:blipFill>
        <p:spPr>
          <a:xfrm>
            <a:off x="367665" y="0"/>
            <a:ext cx="11426190" cy="6830060"/>
          </a:xfrm>
          <a:prstGeom prst="rect">
            <a:avLst/>
          </a:prstGeom>
        </p:spPr>
      </p:pic>
      <p:sp>
        <p:nvSpPr>
          <p:cNvPr id="3" name="标题 1"/>
          <p:cNvSpPr>
            <a:spLocks noGrp="1"/>
          </p:cNvSpPr>
          <p:nvPr>
            <p:custDataLst>
              <p:tags r:id="rId2"/>
            </p:custDataLst>
          </p:nvPr>
        </p:nvSpPr>
        <p:spPr>
          <a:xfrm>
            <a:off x="4538980" y="132715"/>
            <a:ext cx="2981960"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性别问题</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
        <p:nvSpPr>
          <p:cNvPr id="100" name="文本框 99"/>
          <p:cNvSpPr txBox="1"/>
          <p:nvPr/>
        </p:nvSpPr>
        <p:spPr>
          <a:xfrm>
            <a:off x="367665" y="962660"/>
            <a:ext cx="11634470" cy="4399915"/>
          </a:xfrm>
          <a:prstGeom prst="rect">
            <a:avLst/>
          </a:prstGeom>
          <a:noFill/>
          <a:ln w="9525">
            <a:noFill/>
          </a:ln>
        </p:spPr>
        <p:txBody>
          <a:bodyPr wrap="square">
            <a:spAutoFit/>
          </a:bodyPr>
          <a:p>
            <a:pPr indent="0">
              <a:lnSpc>
                <a:spcPct val="100000"/>
              </a:lnSpc>
            </a:pPr>
            <a:r>
              <a:rPr lang="zh-CN" sz="2000">
                <a:solidFill>
                  <a:srgbClr val="FF0000"/>
                </a:solidFill>
                <a:latin typeface="微软雅黑" panose="020B0503020204020204" charset="-122"/>
                <a:ea typeface="微软雅黑" panose="020B0503020204020204" charset="-122"/>
                <a:cs typeface="微软雅黑" panose="020B0503020204020204" charset="-122"/>
              </a:rPr>
              <a:t>支持</a:t>
            </a:r>
            <a:r>
              <a:rPr sz="2000">
                <a:solidFill>
                  <a:srgbClr val="FF0000"/>
                </a:solidFill>
                <a:latin typeface="微软雅黑" panose="020B0503020204020204" charset="-122"/>
                <a:ea typeface="微软雅黑" panose="020B0503020204020204" charset="-122"/>
                <a:cs typeface="微软雅黑" panose="020B0503020204020204" charset="-122"/>
              </a:rPr>
              <a:t>排斥男性或者女性从事某一工作 ：</a:t>
            </a:r>
            <a:endParaRPr sz="2000">
              <a:solidFill>
                <a:srgbClr val="FF0000"/>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000">
              <a:solidFill>
                <a:srgbClr val="FF0000"/>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1 )女性不太可能承受长期的锻炼和操练 ，所以她们不适合耗费体力的工作。 </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With  very  few  exceptions,  women  are  not  possibly  able  to withstand the long hours of exercises and drills, so they are not suitable for physically demanding work.</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2 ) 大多数女性害怕暴力或者血腥 ，所以参军类工作不适合她们。</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Some jobs  such  as joining  armies  are  unacceptable  to  most women because women generally do not like to see violence, let</a:t>
            </a:r>
            <a:r>
              <a:rPr lang="en-US" sz="2000">
                <a:solidFill>
                  <a:schemeClr val="tx1"/>
                </a:solidFill>
                <a:latin typeface="微软雅黑" panose="020B0503020204020204" charset="-122"/>
                <a:ea typeface="微软雅黑" panose="020B0503020204020204" charset="-122"/>
                <a:cs typeface="微软雅黑" panose="020B0503020204020204" charset="-122"/>
              </a:rPr>
              <a:t> </a:t>
            </a:r>
            <a:r>
              <a:rPr sz="2000">
                <a:solidFill>
                  <a:schemeClr val="tx1"/>
                </a:solidFill>
                <a:latin typeface="微软雅黑" panose="020B0503020204020204" charset="-122"/>
                <a:ea typeface="微软雅黑" panose="020B0503020204020204" charset="-122"/>
                <a:cs typeface="微软雅黑" panose="020B0503020204020204" charset="-122"/>
              </a:rPr>
              <a:t>alone blood.                                                                                   </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  </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3 )面对一个充满异性的世界 ，他们也许会遭遇怀疑或者受到关注。他们会觉得格格不入。</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Being faced with a world full of the opposite sex, they may be met with  concern  and suspicion from their  neighbours and friends. They may feel completely at odds with the rules and values which are designed predominantly for the other sex.</a:t>
            </a:r>
            <a:endParaRPr sz="20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alphaModFix amt="20000"/>
          </a:blip>
          <a:stretch>
            <a:fillRect/>
          </a:stretch>
        </p:blipFill>
        <p:spPr>
          <a:xfrm>
            <a:off x="361950" y="343535"/>
            <a:ext cx="11640820" cy="6561455"/>
          </a:xfrm>
          <a:prstGeom prst="rect">
            <a:avLst/>
          </a:prstGeom>
        </p:spPr>
      </p:pic>
      <p:sp>
        <p:nvSpPr>
          <p:cNvPr id="3" name="标题 1"/>
          <p:cNvSpPr>
            <a:spLocks noGrp="1"/>
          </p:cNvSpPr>
          <p:nvPr>
            <p:custDataLst>
              <p:tags r:id="rId2"/>
            </p:custDataLst>
          </p:nvPr>
        </p:nvSpPr>
        <p:spPr>
          <a:xfrm>
            <a:off x="4538980" y="132715"/>
            <a:ext cx="2981960"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性别问题</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
        <p:nvSpPr>
          <p:cNvPr id="100" name="文本框 99"/>
          <p:cNvSpPr txBox="1"/>
          <p:nvPr/>
        </p:nvSpPr>
        <p:spPr>
          <a:xfrm>
            <a:off x="367665" y="962660"/>
            <a:ext cx="11634470" cy="5323205"/>
          </a:xfrm>
          <a:prstGeom prst="rect">
            <a:avLst/>
          </a:prstGeom>
          <a:noFill/>
          <a:ln w="9525">
            <a:noFill/>
          </a:ln>
        </p:spPr>
        <p:txBody>
          <a:bodyPr wrap="square">
            <a:spAutoFit/>
          </a:bodyPr>
          <a:p>
            <a:pPr indent="0">
              <a:lnSpc>
                <a:spcPct val="100000"/>
              </a:lnSpc>
            </a:pPr>
            <a:r>
              <a:rPr sz="2000">
                <a:solidFill>
                  <a:srgbClr val="FF0000"/>
                </a:solidFill>
                <a:latin typeface="微软雅黑" panose="020B0503020204020204" charset="-122"/>
                <a:ea typeface="微软雅黑" panose="020B0503020204020204" charset="-122"/>
                <a:cs typeface="微软雅黑" panose="020B0503020204020204" charset="-122"/>
              </a:rPr>
              <a:t>不应该排斥男性或者女性从事某一工作 ：</a:t>
            </a:r>
            <a:endParaRPr sz="2000">
              <a:solidFill>
                <a:srgbClr val="FF0000"/>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000">
              <a:solidFill>
                <a:srgbClr val="FF0000"/>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1 ) 越来越多的女性在学业和工作上比男性出色。</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There  are  successful  women  who  do  better  at  school  and university, and increasingly in business.</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2 ) 排斥某一性别的人威胁到开放民主的生活方式，及人的自由。           </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Excluding a certain gender threatens the liberal, democratic way</a:t>
            </a:r>
            <a:r>
              <a:rPr lang="en-US" sz="2000">
                <a:solidFill>
                  <a:schemeClr val="tx1"/>
                </a:solidFill>
                <a:latin typeface="微软雅黑" panose="020B0503020204020204" charset="-122"/>
                <a:ea typeface="微软雅黑" panose="020B0503020204020204" charset="-122"/>
                <a:cs typeface="微软雅黑" panose="020B0503020204020204" charset="-122"/>
              </a:rPr>
              <a:t> </a:t>
            </a:r>
            <a:r>
              <a:rPr sz="2000">
                <a:solidFill>
                  <a:schemeClr val="tx1"/>
                </a:solidFill>
                <a:latin typeface="微软雅黑" panose="020B0503020204020204" charset="-122"/>
                <a:ea typeface="微软雅黑" panose="020B0503020204020204" charset="-122"/>
                <a:cs typeface="微软雅黑" panose="020B0503020204020204" charset="-122"/>
              </a:rPr>
              <a:t>of life that we have and poses a threat to freedom.</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3 ) 不同的性别可以带来不同的思路和解决方案。</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Men  and  women  can  bring  slightly  different  perspectives  and approaches to a job.</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4 )丈夫和妻子可以自由选择工作的话，一个家庭可以获得双份收入。而双份收入有利于缓解经济压力。</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indent="0">
              <a:lnSpc>
                <a:spcPct val="100000"/>
              </a:lnSpc>
            </a:pPr>
            <a:r>
              <a:rPr sz="2000">
                <a:solidFill>
                  <a:schemeClr val="tx1"/>
                </a:solidFill>
                <a:latin typeface="微软雅黑" panose="020B0503020204020204" charset="-122"/>
                <a:ea typeface="微软雅黑" panose="020B0503020204020204" charset="-122"/>
                <a:cs typeface="微软雅黑" panose="020B0503020204020204" charset="-122"/>
              </a:rPr>
              <a:t>Given that the husband and the wife can choose their jobs freely, a  family  benefits  from  dual  incomes  which  help  to  ease  the financial  pressure  of  setting  up  a  house  and  establishing  a reasonable standard of living.</a:t>
            </a:r>
            <a:endParaRPr sz="20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0">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9395" y="1358900"/>
            <a:ext cx="11273790" cy="1198880"/>
          </a:xfrm>
          <a:prstGeom prst="rect">
            <a:avLst/>
          </a:prstGeom>
          <a:noFill/>
        </p:spPr>
        <p:txBody>
          <a:bodyPr wrap="square" rtlCol="0" anchor="t">
            <a:spAutoFit/>
          </a:bodyPr>
          <a:p>
            <a:pPr algn="just">
              <a:spcAft>
                <a:spcPts val="0"/>
              </a:spcAft>
            </a:pPr>
            <a:r>
              <a:rPr altLang="zh-CN" sz="2400" b="1" kern="100" dirty="0" smtClean="0">
                <a:effectLst/>
                <a:latin typeface="微软雅黑" panose="020B0503020204020204" charset="-122"/>
                <a:ea typeface="微软雅黑" panose="020B0503020204020204" charset="-122"/>
                <a:cs typeface="微软雅黑" panose="020B0503020204020204" charset="-122"/>
                <a:sym typeface="+mn-ea"/>
              </a:rPr>
              <a:t>2019.11.07 </a:t>
            </a:r>
            <a:endParaRPr altLang="zh-CN" sz="2400" b="1" kern="100" dirty="0" smtClean="0">
              <a:effectLst/>
              <a:latin typeface="微软雅黑" panose="020B0503020204020204" charset="-122"/>
              <a:ea typeface="微软雅黑" panose="020B0503020204020204" charset="-122"/>
              <a:cs typeface="微软雅黑" panose="020B0503020204020204" charset="-122"/>
              <a:sym typeface="+mn-ea"/>
            </a:endParaRPr>
          </a:p>
          <a:p>
            <a:pPr algn="just">
              <a:spcAft>
                <a:spcPts val="0"/>
              </a:spcAft>
            </a:pPr>
            <a:r>
              <a:rPr altLang="zh-CN" sz="2400" kern="100" dirty="0" smtClean="0">
                <a:effectLst/>
                <a:latin typeface="微软雅黑" panose="020B0503020204020204" charset="-122"/>
                <a:ea typeface="微软雅黑" panose="020B0503020204020204" charset="-122"/>
                <a:cs typeface="微软雅黑" panose="020B0503020204020204" charset="-122"/>
                <a:sym typeface="+mn-ea"/>
              </a:rPr>
              <a:t>In some cultures, the old age is highly valued, while in some cultures youth is highly valued. Discuss both views and give your own opinion.</a:t>
            </a:r>
            <a:endParaRPr altLang="zh-CN" sz="2400" kern="100" dirty="0" smtClean="0">
              <a:effectLst/>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390525" y="3199130"/>
            <a:ext cx="11490325" cy="267652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中心句：</a:t>
            </a:r>
            <a:r>
              <a:rPr lang="en-US" altLang="zh-CN" sz="2400">
                <a:latin typeface="微软雅黑" panose="020B0503020204020204" charset="-122"/>
                <a:ea typeface="微软雅黑" panose="020B0503020204020204" charset="-122"/>
              </a:rPr>
              <a:t>Young people and old people both have their own advantages.</a:t>
            </a:r>
            <a:endParaRPr lang="en-US" sz="2400">
              <a:latin typeface="微软雅黑" panose="020B0503020204020204" charset="-122"/>
              <a:ea typeface="微软雅黑" panose="020B0503020204020204" charset="-122"/>
            </a:endParaRPr>
          </a:p>
          <a:p>
            <a:endParaRPr sz="2400">
              <a:latin typeface="微软雅黑" panose="020B0503020204020204" charset="-122"/>
              <a:ea typeface="微软雅黑" panose="020B0503020204020204" charset="-122"/>
            </a:endParaRPr>
          </a:p>
          <a:p>
            <a:r>
              <a:rPr lang="zh-CN" altLang="en-US" sz="2400">
                <a:latin typeface="微软雅黑" panose="020B0503020204020204" charset="-122"/>
                <a:ea typeface="微软雅黑" panose="020B0503020204020204" charset="-122"/>
              </a:rPr>
              <a:t>分论点</a:t>
            </a:r>
            <a:r>
              <a:rPr lang="en-US" altLang="zh-CN" sz="2400">
                <a:latin typeface="微软雅黑" panose="020B0503020204020204" charset="-122"/>
                <a:ea typeface="微软雅黑" panose="020B0503020204020204" charset="-122"/>
              </a:rPr>
              <a:t>1</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The youth are more valued in some cultures because they are creative and energetic.</a:t>
            </a:r>
            <a:endParaRPr lang="en-US" sz="2400">
              <a:latin typeface="微软雅黑" panose="020B0503020204020204" charset="-122"/>
              <a:ea typeface="微软雅黑" panose="020B0503020204020204" charset="-122"/>
            </a:endParaRPr>
          </a:p>
          <a:p>
            <a:endParaRPr lang="zh-CN" altLang="en-US" sz="2400">
              <a:latin typeface="微软雅黑" panose="020B0503020204020204" charset="-122"/>
              <a:ea typeface="微软雅黑" panose="020B0503020204020204" charset="-122"/>
            </a:endParaRPr>
          </a:p>
          <a:p>
            <a:r>
              <a:rPr lang="zh-CN" altLang="en-US" sz="2400">
                <a:latin typeface="微软雅黑" panose="020B0503020204020204" charset="-122"/>
                <a:ea typeface="微软雅黑" panose="020B0503020204020204" charset="-122"/>
              </a:rPr>
              <a:t>分论点</a:t>
            </a:r>
            <a:r>
              <a:rPr lang="en-US" altLang="zh-CN" sz="2400">
                <a:latin typeface="微软雅黑" panose="020B0503020204020204" charset="-122"/>
                <a:ea typeface="微软雅黑" panose="020B0503020204020204" charset="-122"/>
              </a:rPr>
              <a:t>2</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Some cultures respect the old as they attach much importance to traditional values and experiences. </a:t>
            </a:r>
            <a:endParaRPr lang="en-US" altLang="zh-CN" sz="240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custDataLst>
              <p:tags r:id="rId1"/>
            </p:custDataLst>
          </p:nvPr>
        </p:nvSpPr>
        <p:spPr>
          <a:xfrm>
            <a:off x="256540" y="1099185"/>
            <a:ext cx="11457305" cy="1198880"/>
          </a:xfrm>
          <a:prstGeom prst="rect">
            <a:avLst/>
          </a:prstGeom>
          <a:noFill/>
          <a:ln w="9525">
            <a:noFill/>
          </a:ln>
        </p:spPr>
        <p:txBody>
          <a:bodyPr wrap="square">
            <a:spAutoFit/>
          </a:bodyPr>
          <a:p>
            <a:pPr indent="0"/>
            <a:r>
              <a:rPr lang="zh-CN" sz="2400" b="0">
                <a:latin typeface="Calibri" panose="020F0502020204030204" charset="0"/>
                <a:ea typeface="宋体" pitchFamily="2" charset="-122"/>
                <a:cs typeface="Calibri" panose="020F0502020204030204" charset="0"/>
              </a:rPr>
              <a:t>2019-3-23 </a:t>
            </a:r>
            <a:endParaRPr lang="zh-CN" sz="2400" b="0">
              <a:latin typeface="Calibri" panose="020F0502020204030204" charset="0"/>
              <a:ea typeface="宋体" pitchFamily="2" charset="-122"/>
              <a:cs typeface="Calibri" panose="020F0502020204030204" charset="0"/>
            </a:endParaRPr>
          </a:p>
          <a:p>
            <a:pPr indent="0"/>
            <a:r>
              <a:rPr lang="en-US" sz="2400" b="0">
                <a:latin typeface="Calibri" panose="020F0502020204030204" charset="0"/>
                <a:ea typeface="宋体" pitchFamily="2" charset="-122"/>
                <a:cs typeface="Calibri" panose="020F0502020204030204" charset="0"/>
              </a:rPr>
              <a:t>Once children start school, teachers have more influence on their intellectual and social development than parents do. To what extent do you agree or disagree?</a:t>
            </a:r>
            <a:endParaRPr lang="en-US" altLang="en-US" sz="2400" b="0">
              <a:latin typeface="Calibri" panose="020F0502020204030204" charset="0"/>
              <a:ea typeface="宋体" pitchFamily="2" charset="-122"/>
              <a:cs typeface="Calibri" panose="020F0502020204030204" charset="0"/>
            </a:endParaRPr>
          </a:p>
        </p:txBody>
      </p:sp>
      <p:sp>
        <p:nvSpPr>
          <p:cNvPr id="4" name="文本框 3"/>
          <p:cNvSpPr txBox="1"/>
          <p:nvPr>
            <p:custDataLst>
              <p:tags r:id="rId2"/>
            </p:custDataLst>
          </p:nvPr>
        </p:nvSpPr>
        <p:spPr>
          <a:xfrm>
            <a:off x="274320" y="2686050"/>
            <a:ext cx="11232515" cy="1568450"/>
          </a:xfrm>
          <a:prstGeom prst="rect">
            <a:avLst/>
          </a:prstGeom>
          <a:noFill/>
          <a:ln w="9525">
            <a:noFill/>
          </a:ln>
        </p:spPr>
        <p:txBody>
          <a:bodyPr wrap="square">
            <a:spAutoFit/>
          </a:bodyPr>
          <a:p>
            <a:pPr indent="0"/>
            <a:r>
              <a:rPr lang="zh-CN" sz="2400" b="0">
                <a:latin typeface="Calibri" panose="020F0502020204030204" charset="0"/>
                <a:ea typeface="宋体" pitchFamily="2" charset="-122"/>
                <a:cs typeface="Calibri" panose="020F0502020204030204" charset="0"/>
              </a:rPr>
              <a:t>2019-11-16 </a:t>
            </a:r>
            <a:r>
              <a:rPr lang="en-US" sz="2400" b="0">
                <a:latin typeface="Calibri" panose="020F0502020204030204" charset="0"/>
                <a:ea typeface="宋体" pitchFamily="2" charset="-122"/>
                <a:cs typeface="Calibri" panose="020F0502020204030204" charset="0"/>
              </a:rPr>
              <a:t>The family has a great influence on children’s development, but the influence from outside of the home plays a bigger part in children’s life. Discuss both these views and give your opinion.</a:t>
            </a:r>
            <a:endParaRPr lang="en-US" altLang="en-US" sz="2400" b="0">
              <a:latin typeface="Calibri" panose="020F0502020204030204" charset="0"/>
              <a:ea typeface="宋体" pitchFamily="2" charset="-122"/>
              <a:cs typeface="Calibri" panose="020F0502020204030204" charset="0"/>
            </a:endParaRPr>
          </a:p>
        </p:txBody>
      </p:sp>
      <p:sp>
        <p:nvSpPr>
          <p:cNvPr id="5" name="文本框 4"/>
          <p:cNvSpPr txBox="1"/>
          <p:nvPr>
            <p:custDataLst>
              <p:tags r:id="rId3"/>
            </p:custDataLst>
          </p:nvPr>
        </p:nvSpPr>
        <p:spPr>
          <a:xfrm>
            <a:off x="274320" y="4587240"/>
            <a:ext cx="11454130" cy="1568450"/>
          </a:xfrm>
          <a:prstGeom prst="rect">
            <a:avLst/>
          </a:prstGeom>
          <a:noFill/>
          <a:ln w="9525">
            <a:noFill/>
          </a:ln>
        </p:spPr>
        <p:txBody>
          <a:bodyPr wrap="square">
            <a:spAutoFit/>
          </a:bodyPr>
          <a:p>
            <a:pPr indent="0"/>
            <a:r>
              <a:rPr lang="zh-CN" sz="2400" b="0">
                <a:latin typeface="Calibri" panose="020F0502020204030204" charset="0"/>
                <a:ea typeface="宋体" pitchFamily="2" charset="-122"/>
                <a:cs typeface="Calibri" panose="020F0502020204030204" charset="0"/>
              </a:rPr>
              <a:t>2021.12. 30 </a:t>
            </a:r>
            <a:r>
              <a:rPr lang="en-US" sz="2400" b="0">
                <a:latin typeface="Calibri" panose="020F0502020204030204" charset="0"/>
                <a:ea typeface="宋体" pitchFamily="2" charset="-122"/>
                <a:cs typeface="Calibri" panose="020F0502020204030204" charset="0"/>
              </a:rPr>
              <a:t>Some people believe that schools are no longer necessary, because students can get so much information through the Internet, and study just as well at home. To what extent do you agree or disagree?</a:t>
            </a:r>
            <a:endParaRPr lang="en-US" altLang="en-US" sz="2400" b="0">
              <a:latin typeface="Calibri" panose="020F0502020204030204" charset="0"/>
              <a:ea typeface="宋体" pitchFamily="2" charset="-122"/>
              <a:cs typeface="Calibri" panose="020F0502020204030204" charset="0"/>
            </a:endParaRPr>
          </a:p>
        </p:txBody>
      </p:sp>
      <p:sp>
        <p:nvSpPr>
          <p:cNvPr id="2" name="标题 1"/>
          <p:cNvSpPr>
            <a:spLocks noGrp="1"/>
          </p:cNvSpPr>
          <p:nvPr>
            <p:ph type="title"/>
            <p:custDataLst>
              <p:tags r:id="rId4"/>
            </p:custDataLst>
          </p:nvPr>
        </p:nvSpPr>
        <p:spPr>
          <a:xfrm>
            <a:off x="3218180" y="153035"/>
            <a:ext cx="5567045" cy="664210"/>
          </a:xfrm>
          <a:solidFill>
            <a:schemeClr val="accent1">
              <a:lumMod val="40000"/>
              <a:lumOff val="60000"/>
            </a:schemeClr>
          </a:solidFill>
        </p:spPr>
        <p:txBody>
          <a:bodyPr>
            <a:noAutofit/>
          </a:bodyPr>
          <a:p>
            <a:r>
              <a:rPr lang="zh-CN" altLang="en-US" sz="3600">
                <a:latin typeface="微软雅黑" panose="020B0503020204020204" charset="-122"/>
                <a:ea typeface="微软雅黑" panose="020B0503020204020204" charset="-122"/>
                <a:cs typeface="微软雅黑" panose="020B0503020204020204" charset="-122"/>
                <a:sym typeface="+mn-ea"/>
              </a:rPr>
              <a:t>谁来教---- 相关考题回顾</a:t>
            </a:r>
            <a:endParaRPr lang="zh-CN" altLang="en-US" sz="36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78435" y="1059815"/>
            <a:ext cx="8445500" cy="4892675"/>
          </a:xfrm>
          <a:prstGeom prst="rect">
            <a:avLst/>
          </a:prstGeom>
          <a:noFill/>
        </p:spPr>
        <p:txBody>
          <a:bodyPr wrap="square" rtlCol="0">
            <a:spAutoFit/>
          </a:bodyPr>
          <a:p>
            <a:r>
              <a:rPr lang="zh-CN" altLang="en-US" sz="2400">
                <a:solidFill>
                  <a:srgbClr val="00B050"/>
                </a:solidFill>
                <a:latin typeface="微软雅黑" panose="020B0503020204020204" charset="-122"/>
                <a:ea typeface="微软雅黑" panose="020B0503020204020204" charset="-122"/>
                <a:cs typeface="Calibri" panose="020F0502020204030204" charset="0"/>
              </a:rPr>
              <a:t>年轻人优势：</a:t>
            </a:r>
            <a:endParaRPr lang="zh-CN" altLang="en-US" sz="2400">
              <a:solidFill>
                <a:srgbClr val="00B050"/>
              </a:solidFill>
              <a:latin typeface="微软雅黑" panose="020B0503020204020204" charset="-122"/>
              <a:ea typeface="微软雅黑" panose="020B0503020204020204" charset="-122"/>
              <a:cs typeface="Calibri" panose="020F0502020204030204" charset="0"/>
            </a:endParaRPr>
          </a:p>
          <a:p>
            <a:endParaRPr lang="zh-CN" altLang="en-US" sz="2400">
              <a:latin typeface="Calibri" panose="020F0502020204030204" charset="0"/>
              <a:cs typeface="Calibri" panose="020F0502020204030204" charset="0"/>
            </a:endParaRPr>
          </a:p>
          <a:p>
            <a:r>
              <a:rPr lang="zh-CN" altLang="en-US" sz="2400">
                <a:latin typeface="Calibri" panose="020F0502020204030204" charset="0"/>
                <a:cs typeface="Calibri" panose="020F0502020204030204" charset="0"/>
              </a:rPr>
              <a:t>have easier access to the latest fashion and lifestyles; </a:t>
            </a:r>
            <a:endParaRPr lang="zh-CN" altLang="en-US" sz="2400">
              <a:latin typeface="Calibri" panose="020F0502020204030204" charset="0"/>
              <a:cs typeface="Calibri" panose="020F0502020204030204" charset="0"/>
            </a:endParaRPr>
          </a:p>
          <a:p>
            <a:endParaRPr lang="zh-CN" altLang="en-US" sz="2400">
              <a:latin typeface="Calibri" panose="020F0502020204030204" charset="0"/>
              <a:cs typeface="Calibri" panose="020F0502020204030204" charset="0"/>
            </a:endParaRPr>
          </a:p>
          <a:p>
            <a:r>
              <a:rPr lang="zh-CN" altLang="en-US" sz="2400">
                <a:latin typeface="Calibri" panose="020F0502020204030204" charset="0"/>
                <a:cs typeface="Calibri" panose="020F0502020204030204" charset="0"/>
              </a:rPr>
              <a:t>able to adapt to new technologies or ideas;</a:t>
            </a:r>
            <a:endParaRPr lang="zh-CN" altLang="en-US" sz="2400">
              <a:latin typeface="Calibri" panose="020F0502020204030204" charset="0"/>
              <a:cs typeface="Calibri" panose="020F0502020204030204" charset="0"/>
            </a:endParaRPr>
          </a:p>
          <a:p>
            <a:endParaRPr lang="zh-CN" altLang="en-US" sz="2400">
              <a:latin typeface="Calibri" panose="020F0502020204030204" charset="0"/>
              <a:cs typeface="Calibri" panose="020F0502020204030204" charset="0"/>
            </a:endParaRPr>
          </a:p>
          <a:p>
            <a:r>
              <a:rPr lang="zh-CN" altLang="en-US" sz="2400">
                <a:latin typeface="Calibri" panose="020F0502020204030204" charset="0"/>
                <a:cs typeface="Calibri" panose="020F0502020204030204" charset="0"/>
              </a:rPr>
              <a:t>their vision and adventurous spirit offer important competitive power in these pioneering industries;</a:t>
            </a:r>
            <a:endParaRPr lang="zh-CN" altLang="en-US" sz="2400">
              <a:latin typeface="Calibri" panose="020F0502020204030204" charset="0"/>
              <a:cs typeface="Calibri" panose="020F0502020204030204" charset="0"/>
            </a:endParaRPr>
          </a:p>
          <a:p>
            <a:endParaRPr lang="zh-CN" altLang="en-US" sz="2400">
              <a:latin typeface="Calibri" panose="020F0502020204030204" charset="0"/>
              <a:cs typeface="Calibri" panose="020F0502020204030204" charset="0"/>
            </a:endParaRPr>
          </a:p>
          <a:p>
            <a:r>
              <a:rPr lang="zh-CN" altLang="en-US" sz="2400">
                <a:latin typeface="Calibri" panose="020F0502020204030204" charset="0"/>
                <a:cs typeface="Calibri" panose="020F0502020204030204" charset="0"/>
              </a:rPr>
              <a:t>physically strong to remain active at work or even work overtime</a:t>
            </a:r>
            <a:endParaRPr lang="zh-CN" altLang="en-US" sz="2400">
              <a:latin typeface="Calibri" panose="020F0502020204030204" charset="0"/>
              <a:cs typeface="Calibri" panose="020F0502020204030204" charset="0"/>
            </a:endParaRPr>
          </a:p>
          <a:p>
            <a:endParaRPr lang="zh-CN" altLang="en-US" sz="2400">
              <a:latin typeface="Calibri" panose="020F0502020204030204" charset="0"/>
              <a:cs typeface="Calibri" panose="020F0502020204030204" charset="0"/>
            </a:endParaRPr>
          </a:p>
          <a:p>
            <a:endParaRPr lang="zh-CN" altLang="en-US" sz="2400">
              <a:latin typeface="Calibri" panose="020F0502020204030204" charset="0"/>
              <a:cs typeface="Calibri" panose="020F0502020204030204" charset="0"/>
            </a:endParaRPr>
          </a:p>
        </p:txBody>
      </p:sp>
      <p:sp>
        <p:nvSpPr>
          <p:cNvPr id="9" name="标题 1"/>
          <p:cNvSpPr>
            <a:spLocks noGrp="1"/>
          </p:cNvSpPr>
          <p:nvPr>
            <p:custDataLst>
              <p:tags r:id="rId1"/>
            </p:custDataLst>
          </p:nvPr>
        </p:nvSpPr>
        <p:spPr>
          <a:xfrm>
            <a:off x="2648585" y="295910"/>
            <a:ext cx="6223635" cy="572135"/>
          </a:xfrm>
          <a:prstGeom prst="rect">
            <a:avLst/>
          </a:prstGeom>
          <a:solidFill>
            <a:schemeClr val="accent1">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职场：年轻人</a:t>
            </a:r>
            <a:r>
              <a:rPr lang="en-US" altLang="zh-CN" sz="3600" b="0" dirty="0">
                <a:solidFill>
                  <a:schemeClr val="tx1"/>
                </a:solidFill>
                <a:latin typeface="Calibri" panose="020F0502020204030204" charset="0"/>
                <a:ea typeface="微软雅黑" panose="020B0503020204020204" charset="-122"/>
                <a:cs typeface="Calibri" panose="020F0502020204030204" charset="0"/>
              </a:rPr>
              <a:t> VS  </a:t>
            </a:r>
            <a:r>
              <a:rPr lang="zh-CN" altLang="en-US" sz="3600" b="0" dirty="0">
                <a:solidFill>
                  <a:schemeClr val="tx1"/>
                </a:solidFill>
                <a:latin typeface="Calibri" panose="020F0502020204030204" charset="0"/>
                <a:ea typeface="微软雅黑" panose="020B0503020204020204" charset="-122"/>
                <a:cs typeface="Calibri" panose="020F0502020204030204" charset="0"/>
              </a:rPr>
              <a:t>老年人</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pic>
        <p:nvPicPr>
          <p:cNvPr id="3" name="图片 2"/>
          <p:cNvPicPr>
            <a:picLocks noChangeAspect="1"/>
          </p:cNvPicPr>
          <p:nvPr/>
        </p:nvPicPr>
        <p:blipFill>
          <a:blip r:embed="rId2"/>
          <a:stretch>
            <a:fillRect/>
          </a:stretch>
        </p:blipFill>
        <p:spPr>
          <a:xfrm>
            <a:off x="8216900" y="868045"/>
            <a:ext cx="3975100" cy="5989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71780" y="1339215"/>
            <a:ext cx="7924800" cy="4523105"/>
          </a:xfrm>
          <a:prstGeom prst="rect">
            <a:avLst/>
          </a:prstGeom>
          <a:noFill/>
        </p:spPr>
        <p:txBody>
          <a:bodyPr wrap="square" rtlCol="0">
            <a:spAutoFit/>
          </a:bodyPr>
          <a:p>
            <a:r>
              <a:rPr lang="zh-CN" altLang="en-US" sz="2400">
                <a:solidFill>
                  <a:srgbClr val="00B050"/>
                </a:solidFill>
                <a:latin typeface="微软雅黑" panose="020B0503020204020204" charset="-122"/>
                <a:ea typeface="微软雅黑" panose="020B0503020204020204" charset="-122"/>
              </a:rPr>
              <a:t>老年人优势：</a:t>
            </a:r>
            <a:endParaRPr lang="zh-CN" altLang="en-US" sz="2400">
              <a:solidFill>
                <a:srgbClr val="00B050"/>
              </a:solidFill>
              <a:latin typeface="微软雅黑" panose="020B0503020204020204" charset="-122"/>
              <a:ea typeface="微软雅黑" panose="020B0503020204020204" charset="-122"/>
            </a:endParaRPr>
          </a:p>
          <a:p>
            <a:endParaRPr lang="zh-CN" altLang="en-US" sz="2400">
              <a:latin typeface="Calibri" panose="020F0502020204030204" charset="0"/>
              <a:cs typeface="Calibri" panose="020F0502020204030204" charset="0"/>
            </a:endParaRPr>
          </a:p>
          <a:p>
            <a:r>
              <a:rPr lang="zh-CN" altLang="en-US" sz="2400">
                <a:latin typeface="Calibri" panose="020F0502020204030204" charset="0"/>
                <a:cs typeface="Calibri" panose="020F0502020204030204" charset="0"/>
              </a:rPr>
              <a:t>1）</a:t>
            </a:r>
            <a:r>
              <a:rPr lang="zh-CN" altLang="en-US" sz="2400">
                <a:solidFill>
                  <a:srgbClr val="00B050"/>
                </a:solidFill>
                <a:latin typeface="Calibri" panose="020F0502020204030204" charset="0"/>
                <a:cs typeface="Calibri" panose="020F0502020204030204" charset="0"/>
              </a:rPr>
              <a:t>they are more mature mentally as well as emmotionally,</a:t>
            </a:r>
            <a:r>
              <a:rPr lang="zh-CN" altLang="en-US" sz="2400">
                <a:latin typeface="Calibri" panose="020F0502020204030204" charset="0"/>
                <a:cs typeface="Calibri" panose="020F0502020204030204" charset="0"/>
              </a:rPr>
              <a:t> who are good at communicating with team members of different ages and are calm when dealing with difficulties and crises; </a:t>
            </a:r>
            <a:endParaRPr lang="zh-CN" altLang="en-US" sz="2400">
              <a:latin typeface="Calibri" panose="020F0502020204030204" charset="0"/>
              <a:cs typeface="Calibri" panose="020F0502020204030204" charset="0"/>
            </a:endParaRPr>
          </a:p>
          <a:p>
            <a:endParaRPr lang="zh-CN" altLang="en-US" sz="2400">
              <a:latin typeface="Calibri" panose="020F0502020204030204" charset="0"/>
              <a:cs typeface="Calibri" panose="020F0502020204030204" charset="0"/>
            </a:endParaRPr>
          </a:p>
          <a:p>
            <a:r>
              <a:rPr lang="zh-CN" altLang="en-US" sz="2400">
                <a:latin typeface="Calibri" panose="020F0502020204030204" charset="0"/>
                <a:cs typeface="Calibri" panose="020F0502020204030204" charset="0"/>
              </a:rPr>
              <a:t>2）</a:t>
            </a:r>
            <a:r>
              <a:rPr lang="zh-CN" altLang="en-US" sz="2400">
                <a:solidFill>
                  <a:srgbClr val="00B050"/>
                </a:solidFill>
                <a:latin typeface="Calibri" panose="020F0502020204030204" charset="0"/>
                <a:cs typeface="Calibri" panose="020F0502020204030204" charset="0"/>
              </a:rPr>
              <a:t>their experience may continue to be valuable to their employers.</a:t>
            </a:r>
            <a:r>
              <a:rPr lang="zh-CN" altLang="en-US" sz="2400">
                <a:latin typeface="Calibri" panose="020F0502020204030204" charset="0"/>
                <a:cs typeface="Calibri" panose="020F0502020204030204" charset="0"/>
              </a:rPr>
              <a:t> A good example can be seen in one scheme in the UK in which elder employees remained in work as mentors for younger employees.</a:t>
            </a:r>
            <a:endParaRPr lang="zh-CN" altLang="en-US" sz="2400">
              <a:latin typeface="Calibri" panose="020F0502020204030204" charset="0"/>
              <a:cs typeface="Calibri" panose="020F0502020204030204" charset="0"/>
            </a:endParaRPr>
          </a:p>
          <a:p>
            <a:endParaRPr lang="zh-CN" altLang="en-US" sz="2400" b="1">
              <a:latin typeface="Calibri" panose="020F0502020204030204" charset="0"/>
              <a:cs typeface="Calibri" panose="020F0502020204030204" charset="0"/>
            </a:endParaRPr>
          </a:p>
        </p:txBody>
      </p:sp>
      <p:sp>
        <p:nvSpPr>
          <p:cNvPr id="9" name="标题 1"/>
          <p:cNvSpPr>
            <a:spLocks noGrp="1"/>
          </p:cNvSpPr>
          <p:nvPr>
            <p:custDataLst>
              <p:tags r:id="rId1"/>
            </p:custDataLst>
          </p:nvPr>
        </p:nvSpPr>
        <p:spPr>
          <a:xfrm>
            <a:off x="2648585" y="295910"/>
            <a:ext cx="6223635" cy="572135"/>
          </a:xfrm>
          <a:prstGeom prst="rect">
            <a:avLst/>
          </a:prstGeom>
          <a:solidFill>
            <a:schemeClr val="accent1">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职场：年轻人</a:t>
            </a:r>
            <a:r>
              <a:rPr lang="en-US" altLang="zh-CN" sz="3600" b="0" dirty="0">
                <a:solidFill>
                  <a:schemeClr val="tx1"/>
                </a:solidFill>
                <a:latin typeface="Calibri" panose="020F0502020204030204" charset="0"/>
                <a:ea typeface="微软雅黑" panose="020B0503020204020204" charset="-122"/>
                <a:cs typeface="Calibri" panose="020F0502020204030204" charset="0"/>
              </a:rPr>
              <a:t> VS  </a:t>
            </a:r>
            <a:r>
              <a:rPr lang="zh-CN" altLang="en-US" sz="3600" b="0" dirty="0">
                <a:solidFill>
                  <a:schemeClr val="tx1"/>
                </a:solidFill>
                <a:latin typeface="Calibri" panose="020F0502020204030204" charset="0"/>
                <a:ea typeface="微软雅黑" panose="020B0503020204020204" charset="-122"/>
                <a:cs typeface="Calibri" panose="020F0502020204030204" charset="0"/>
              </a:rPr>
              <a:t>老年人</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pic>
        <p:nvPicPr>
          <p:cNvPr id="2" name="图片 1"/>
          <p:cNvPicPr>
            <a:picLocks noChangeAspect="1"/>
          </p:cNvPicPr>
          <p:nvPr/>
        </p:nvPicPr>
        <p:blipFill>
          <a:blip r:embed="rId2"/>
          <a:stretch>
            <a:fillRect/>
          </a:stretch>
        </p:blipFill>
        <p:spPr>
          <a:xfrm>
            <a:off x="7373620" y="1202055"/>
            <a:ext cx="5827395" cy="58273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9395" y="1358900"/>
            <a:ext cx="11273790" cy="1568450"/>
          </a:xfrm>
          <a:prstGeom prst="rect">
            <a:avLst/>
          </a:prstGeom>
          <a:noFill/>
        </p:spPr>
        <p:txBody>
          <a:bodyPr wrap="square" rtlCol="0" anchor="t">
            <a:spAutoFit/>
          </a:bodyPr>
          <a:p>
            <a:pPr algn="just">
              <a:spcAft>
                <a:spcPts val="0"/>
              </a:spcAft>
            </a:pPr>
            <a:r>
              <a:rPr altLang="zh-CN" sz="2400" b="1" kern="100" dirty="0" smtClean="0">
                <a:effectLst/>
                <a:latin typeface="微软雅黑" panose="020B0503020204020204" charset="-122"/>
                <a:ea typeface="微软雅黑" panose="020B0503020204020204" charset="-122"/>
                <a:cs typeface="微软雅黑" panose="020B0503020204020204" charset="-122"/>
                <a:sym typeface="+mn-ea"/>
              </a:rPr>
              <a:t>2019.05.04 </a:t>
            </a:r>
            <a:endParaRPr altLang="zh-CN" sz="2400" b="1" kern="100" dirty="0" smtClean="0">
              <a:effectLst/>
              <a:latin typeface="微软雅黑" panose="020B0503020204020204" charset="-122"/>
              <a:ea typeface="微软雅黑" panose="020B0503020204020204" charset="-122"/>
              <a:cs typeface="微软雅黑" panose="020B0503020204020204" charset="-122"/>
              <a:sym typeface="+mn-ea"/>
            </a:endParaRPr>
          </a:p>
          <a:p>
            <a:pPr algn="just">
              <a:spcAft>
                <a:spcPts val="0"/>
              </a:spcAft>
            </a:pPr>
            <a:r>
              <a:rPr altLang="zh-CN" sz="2400" kern="100" dirty="0" smtClean="0">
                <a:effectLst/>
                <a:latin typeface="微软雅黑" panose="020B0503020204020204" charset="-122"/>
                <a:ea typeface="微软雅黑" panose="020B0503020204020204" charset="-122"/>
                <a:cs typeface="微软雅黑" panose="020B0503020204020204" charset="-122"/>
                <a:sym typeface="+mn-ea"/>
              </a:rPr>
              <a:t>The increasing use of technology in the workplace has made it easier for young people to find jobs and harder for older people to do so. To what extent do you agree or disagree?</a:t>
            </a:r>
            <a:endParaRPr altLang="zh-CN" sz="2400" kern="100" dirty="0" smtClean="0">
              <a:effectLst/>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4564063" y="296545"/>
            <a:ext cx="1945640" cy="645160"/>
          </a:xfrm>
          <a:prstGeom prst="rect">
            <a:avLst/>
          </a:prstGeom>
          <a:noFill/>
        </p:spPr>
        <p:txBody>
          <a:bodyPr wrap="none" rtlCol="0">
            <a:spAutoFit/>
          </a:bodyPr>
          <a:p>
            <a:pPr algn="ctr"/>
            <a:r>
              <a:rPr lang="en-US" altLang="zh-CN" sz="3600" b="1">
                <a:solidFill>
                  <a:srgbClr val="FF0000"/>
                </a:solidFill>
                <a:latin typeface="微软雅黑" panose="020B0503020204020204" charset="-122"/>
                <a:ea typeface="微软雅黑" panose="020B0503020204020204" charset="-122"/>
              </a:rPr>
              <a:t>practice</a:t>
            </a:r>
            <a:endParaRPr lang="en-US" altLang="zh-CN" sz="3600" b="1">
              <a:solidFill>
                <a:srgbClr val="FF0000"/>
              </a:solidFill>
              <a:latin typeface="微软雅黑" panose="020B0503020204020204" charset="-122"/>
              <a:ea typeface="微软雅黑" panose="020B0503020204020204" charset="-122"/>
            </a:endParaRPr>
          </a:p>
        </p:txBody>
      </p:sp>
      <p:sp>
        <p:nvSpPr>
          <p:cNvPr id="4" name="文本框 3"/>
          <p:cNvSpPr txBox="1"/>
          <p:nvPr/>
        </p:nvSpPr>
        <p:spPr>
          <a:xfrm>
            <a:off x="390525" y="3199130"/>
            <a:ext cx="11490325" cy="3415030"/>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中心句：</a:t>
            </a:r>
            <a:r>
              <a:rPr lang="en-US" altLang="zh-CN" sz="2400">
                <a:latin typeface="微软雅黑" panose="020B0503020204020204" charset="-122"/>
                <a:ea typeface="微软雅黑" panose="020B0503020204020204" charset="-122"/>
              </a:rPr>
              <a:t>The young are not always in the better position to find a job simply because they better at new technologies. </a:t>
            </a:r>
            <a:endParaRPr lang="en-US" altLang="zh-CN" sz="2400">
              <a:latin typeface="微软雅黑" panose="020B0503020204020204" charset="-122"/>
              <a:ea typeface="微软雅黑" panose="020B0503020204020204" charset="-122"/>
            </a:endParaRPr>
          </a:p>
          <a:p>
            <a:endParaRPr lang="en-US" altLang="zh-CN" sz="2400">
              <a:latin typeface="微软雅黑" panose="020B0503020204020204" charset="-122"/>
              <a:ea typeface="微软雅黑" panose="020B0503020204020204" charset="-122"/>
            </a:endParaRPr>
          </a:p>
          <a:p>
            <a:r>
              <a:rPr lang="zh-CN" altLang="en-US" sz="2400">
                <a:latin typeface="微软雅黑" panose="020B0503020204020204" charset="-122"/>
                <a:ea typeface="微软雅黑" panose="020B0503020204020204" charset="-122"/>
              </a:rPr>
              <a:t>分论点</a:t>
            </a:r>
            <a:r>
              <a:rPr lang="en-US" altLang="zh-CN" sz="2400">
                <a:latin typeface="微软雅黑" panose="020B0503020204020204" charset="-122"/>
                <a:ea typeface="微软雅黑" panose="020B0503020204020204" charset="-122"/>
              </a:rPr>
              <a:t>1</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Many older people can actually get used to using technology skills if they are given the opportunity to do so. </a:t>
            </a:r>
            <a:endParaRPr lang="en-US" altLang="zh-CN" sz="2400">
              <a:latin typeface="微软雅黑" panose="020B0503020204020204" charset="-122"/>
              <a:ea typeface="微软雅黑" panose="020B0503020204020204" charset="-122"/>
            </a:endParaRPr>
          </a:p>
          <a:p>
            <a:endParaRPr lang="en-US" altLang="zh-CN" sz="2400">
              <a:latin typeface="微软雅黑" panose="020B0503020204020204" charset="-122"/>
              <a:ea typeface="微软雅黑" panose="020B0503020204020204" charset="-122"/>
            </a:endParaRPr>
          </a:p>
          <a:p>
            <a:r>
              <a:rPr lang="zh-CN" altLang="en-US" sz="2400">
                <a:latin typeface="微软雅黑" panose="020B0503020204020204" charset="-122"/>
                <a:ea typeface="微软雅黑" panose="020B0503020204020204" charset="-122"/>
              </a:rPr>
              <a:t>分论点</a:t>
            </a:r>
            <a:r>
              <a:rPr lang="en-US" altLang="zh-CN" sz="2400">
                <a:latin typeface="微软雅黑" panose="020B0503020204020204" charset="-122"/>
                <a:ea typeface="微软雅黑" panose="020B0503020204020204" charset="-122"/>
              </a:rPr>
              <a:t>2</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Older people are able to combine what they have learned in technology with seasoned communication skills in real life.</a:t>
            </a:r>
            <a:endParaRPr lang="en-US" altLang="zh-CN" sz="2400">
              <a:latin typeface="微软雅黑" panose="020B0503020204020204" charset="-122"/>
              <a:ea typeface="微软雅黑" panose="020B0503020204020204" charset="-122"/>
            </a:endParaRPr>
          </a:p>
          <a:p>
            <a:endParaRPr lang="en-US" altLang="zh-CN" sz="240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91185" y="842010"/>
            <a:ext cx="10300335" cy="1473200"/>
          </a:xfrm>
          <a:solidFill>
            <a:schemeClr val="accent6">
              <a:lumMod val="20000"/>
              <a:lumOff val="80000"/>
            </a:schemeClr>
          </a:solidFill>
        </p:spPr>
        <p:txBody>
          <a:bodyPr>
            <a:normAutofit fontScale="90000"/>
          </a:bodyPr>
          <a:p>
            <a:pPr algn="l"/>
            <a:r>
              <a:rPr sz="2665" b="1">
                <a:latin typeface="Calibri" panose="020F0502020204030204" charset="0"/>
                <a:ea typeface="微软雅黑" panose="020B0503020204020204" charset="-122"/>
                <a:cs typeface="Calibri" panose="020F0502020204030204" charset="0"/>
                <a:sym typeface="+mn-ea"/>
              </a:rPr>
              <a:t>In the developed world, average life expectancy is increasing. What problems will this cause for individuals and society? Suggest some measures that could be taken to reduce the impact of ageing populations</a:t>
            </a:r>
            <a:endParaRPr sz="2665" b="1">
              <a:latin typeface="Calibri" panose="020F0502020204030204" charset="0"/>
              <a:ea typeface="微软雅黑" panose="020B0503020204020204" charset="-122"/>
              <a:cs typeface="Calibri" panose="020F0502020204030204" charset="0"/>
              <a:sym typeface="+mn-ea"/>
            </a:endParaRPr>
          </a:p>
        </p:txBody>
      </p:sp>
      <p:sp>
        <p:nvSpPr>
          <p:cNvPr id="3" name="内容占位符 2"/>
          <p:cNvSpPr>
            <a:spLocks noGrp="1"/>
          </p:cNvSpPr>
          <p:nvPr>
            <p:ph idx="1"/>
          </p:nvPr>
        </p:nvSpPr>
        <p:spPr>
          <a:xfrm>
            <a:off x="412115" y="2905125"/>
            <a:ext cx="11480165" cy="3110865"/>
          </a:xfrm>
        </p:spPr>
        <p:txBody>
          <a:bodyPr>
            <a:noAutofit/>
          </a:bodyPr>
          <a:p>
            <a:pPr marL="0" indent="0">
              <a:buNone/>
            </a:pPr>
            <a:r>
              <a:rPr lang="en-US" altLang="zh-CN" sz="2400" b="1">
                <a:solidFill>
                  <a:schemeClr val="tx1"/>
                </a:solidFill>
                <a:highlight>
                  <a:srgbClr val="FFFF00"/>
                </a:highlight>
              </a:rPr>
              <a:t>Sample answer</a:t>
            </a:r>
            <a:r>
              <a:rPr lang="zh-CN" altLang="en-US" sz="2400" b="1">
                <a:solidFill>
                  <a:schemeClr val="tx1"/>
                </a:solidFill>
                <a:highlight>
                  <a:srgbClr val="FFFF00"/>
                </a:highlight>
              </a:rPr>
              <a:t>（</a:t>
            </a:r>
            <a:r>
              <a:rPr lang="en-US" altLang="zh-CN" sz="2400" b="1">
                <a:solidFill>
                  <a:schemeClr val="tx1"/>
                </a:solidFill>
                <a:highlight>
                  <a:srgbClr val="FFFF00"/>
                </a:highlight>
              </a:rPr>
              <a:t>Simon </a:t>
            </a:r>
            <a:r>
              <a:rPr lang="zh-CN" altLang="en-US" sz="2400" b="1">
                <a:solidFill>
                  <a:schemeClr val="tx1"/>
                </a:solidFill>
                <a:highlight>
                  <a:srgbClr val="FFFF00"/>
                </a:highlight>
              </a:rPr>
              <a:t>）</a:t>
            </a:r>
            <a:endParaRPr lang="zh-CN" altLang="en-US" sz="2400" b="1">
              <a:solidFill>
                <a:schemeClr val="tx1"/>
              </a:solidFill>
            </a:endParaRPr>
          </a:p>
          <a:p>
            <a:pPr marL="0" indent="0">
              <a:buNone/>
            </a:pPr>
            <a:endParaRPr lang="zh-CN" altLang="en-US" sz="2400" b="1">
              <a:solidFill>
                <a:schemeClr val="tx1"/>
              </a:solidFill>
            </a:endParaRPr>
          </a:p>
          <a:p>
            <a:pPr marL="0" indent="0">
              <a:buNone/>
            </a:pPr>
            <a:r>
              <a:rPr lang="zh-CN" altLang="en-US" sz="2400">
                <a:solidFill>
                  <a:schemeClr val="tx1"/>
                </a:solidFill>
                <a:latin typeface="微软雅黑" panose="020B0503020204020204" charset="-122"/>
                <a:ea typeface="微软雅黑" panose="020B0503020204020204" charset="-122"/>
              </a:rPr>
              <a:t>首段：</a:t>
            </a:r>
            <a:endParaRPr lang="zh-CN" altLang="en-US" sz="2400">
              <a:solidFill>
                <a:schemeClr val="tx1"/>
              </a:solidFill>
              <a:latin typeface="微软雅黑" panose="020B0503020204020204" charset="-122"/>
              <a:ea typeface="微软雅黑" panose="020B0503020204020204" charset="-122"/>
            </a:endParaRPr>
          </a:p>
          <a:p>
            <a:pPr marL="0" indent="0">
              <a:buNone/>
            </a:pPr>
            <a:r>
              <a:rPr lang="zh-CN" altLang="en-US" sz="2400">
                <a:solidFill>
                  <a:srgbClr val="00B050"/>
                </a:solidFill>
              </a:rPr>
              <a:t>It is true that</a:t>
            </a:r>
            <a:r>
              <a:rPr lang="zh-CN" altLang="en-US" sz="2400"/>
              <a:t> people in industrialised nations can expect to live longer than ever before.</a:t>
            </a:r>
            <a:endParaRPr lang="zh-CN" altLang="en-US" sz="2400"/>
          </a:p>
          <a:p>
            <a:pPr marL="0" indent="0">
              <a:buNone/>
            </a:pPr>
            <a:r>
              <a:rPr lang="zh-CN" altLang="en-US" sz="2400">
                <a:solidFill>
                  <a:schemeClr val="tx1"/>
                </a:solidFill>
              </a:rPr>
              <a:t>Although there will undoubtedly be </a:t>
            </a:r>
            <a:r>
              <a:rPr lang="zh-CN" altLang="en-US" sz="2400">
                <a:solidFill>
                  <a:srgbClr val="00B050"/>
                </a:solidFill>
              </a:rPr>
              <a:t>some negative consequences</a:t>
            </a:r>
            <a:r>
              <a:rPr lang="zh-CN" altLang="en-US" sz="2400">
                <a:solidFill>
                  <a:schemeClr val="tx1"/>
                </a:solidFill>
              </a:rPr>
              <a:t> of this trend, societies can</a:t>
            </a:r>
            <a:r>
              <a:rPr lang="zh-CN" altLang="en-US" sz="2400">
                <a:solidFill>
                  <a:srgbClr val="00B050"/>
                </a:solidFill>
              </a:rPr>
              <a:t> take steps</a:t>
            </a:r>
            <a:r>
              <a:rPr lang="zh-CN" altLang="en-US" sz="2400">
                <a:solidFill>
                  <a:schemeClr val="tx1"/>
                </a:solidFill>
              </a:rPr>
              <a:t> to mitigate these potential problems.</a:t>
            </a:r>
            <a:endParaRPr lang="zh-CN" altLang="en-US" sz="2400">
              <a:solidFill>
                <a:schemeClr val="tx1"/>
              </a:solidFill>
            </a:endParaRPr>
          </a:p>
        </p:txBody>
      </p:sp>
      <p:sp>
        <p:nvSpPr>
          <p:cNvPr id="4" name="标题 1"/>
          <p:cNvSpPr>
            <a:spLocks noGrp="1"/>
          </p:cNvSpPr>
          <p:nvPr>
            <p:custDataLst>
              <p:tags r:id="rId1"/>
            </p:custDataLst>
          </p:nvPr>
        </p:nvSpPr>
        <p:spPr>
          <a:xfrm>
            <a:off x="4235450" y="103505"/>
            <a:ext cx="3721735"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社会类范文</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3050" y="611505"/>
            <a:ext cx="11790680" cy="1143000"/>
          </a:xfrm>
          <a:solidFill>
            <a:schemeClr val="accent6">
              <a:lumMod val="20000"/>
              <a:lumOff val="80000"/>
            </a:schemeClr>
          </a:solidFill>
        </p:spPr>
        <p:txBody>
          <a:bodyPr>
            <a:normAutofit/>
          </a:bodyPr>
          <a:p>
            <a:pPr algn="l"/>
            <a:r>
              <a:rPr sz="2000">
                <a:latin typeface="微软雅黑" panose="020B0503020204020204" charset="-122"/>
                <a:ea typeface="微软雅黑" panose="020B0503020204020204" charset="-122"/>
              </a:rPr>
              <a:t>In the developed world, average life expectancy is increasing. What problems will this cause for individuals and society? Suggest some measures that could be taken to reduce the impact of ageing populations</a:t>
            </a:r>
            <a:endParaRPr sz="200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273050" y="1836420"/>
            <a:ext cx="11811000" cy="4736465"/>
          </a:xfrm>
        </p:spPr>
        <p:txBody>
          <a:bodyPr>
            <a:noAutofit/>
          </a:bodyPr>
          <a:p>
            <a:pPr marL="0" indent="0">
              <a:buNone/>
            </a:pPr>
            <a:r>
              <a:rPr lang="zh-CN" altLang="en-US" sz="2000">
                <a:solidFill>
                  <a:srgbClr val="FF0000"/>
                </a:solidFill>
                <a:latin typeface="微软雅黑" panose="020B0503020204020204" charset="-122"/>
                <a:ea typeface="微软雅黑" panose="020B0503020204020204" charset="-122"/>
                <a:cs typeface="微软雅黑" panose="020B0503020204020204" charset="-122"/>
              </a:rPr>
              <a:t>主体段</a:t>
            </a:r>
            <a:r>
              <a:rPr lang="en-US" altLang="zh-CN" sz="2000">
                <a:solidFill>
                  <a:srgbClr val="FF0000"/>
                </a:solidFill>
                <a:latin typeface="微软雅黑" panose="020B0503020204020204" charset="-122"/>
                <a:ea typeface="微软雅黑" panose="020B0503020204020204" charset="-122"/>
                <a:cs typeface="微软雅黑" panose="020B0503020204020204" charset="-122"/>
              </a:rPr>
              <a:t>1 ---</a:t>
            </a:r>
            <a:r>
              <a:rPr lang="zh-CN" altLang="en-US" sz="2000">
                <a:solidFill>
                  <a:srgbClr val="FF0000"/>
                </a:solidFill>
                <a:latin typeface="微软雅黑" panose="020B0503020204020204" charset="-122"/>
                <a:ea typeface="微软雅黑" panose="020B0503020204020204" charset="-122"/>
                <a:cs typeface="微软雅黑" panose="020B0503020204020204" charset="-122"/>
              </a:rPr>
              <a:t>分析</a:t>
            </a:r>
            <a:r>
              <a:rPr lang="zh-CN" altLang="en-US" sz="2000">
                <a:solidFill>
                  <a:srgbClr val="FF0000"/>
                </a:solidFill>
                <a:latin typeface="微软雅黑" panose="020B0503020204020204" charset="-122"/>
                <a:ea typeface="微软雅黑" panose="020B0503020204020204" charset="-122"/>
                <a:cs typeface="微软雅黑" panose="020B0503020204020204" charset="-122"/>
              </a:rPr>
              <a:t>后果：</a:t>
            </a:r>
            <a:endParaRPr lang="zh-CN" altLang="en-US" sz="2000">
              <a:solidFill>
                <a:srgbClr val="FF0000"/>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2000"/>
              <a:t>As people live longer and the populations of developed countries grow older, </a:t>
            </a:r>
            <a:r>
              <a:rPr lang="zh-CN" altLang="en-US" sz="2000">
                <a:solidFill>
                  <a:srgbClr val="00B050"/>
                </a:solidFill>
              </a:rPr>
              <a:t>several related problems </a:t>
            </a:r>
            <a:endParaRPr lang="zh-CN" altLang="en-US" sz="2000">
              <a:solidFill>
                <a:srgbClr val="00B050"/>
              </a:solidFill>
            </a:endParaRPr>
          </a:p>
          <a:p>
            <a:pPr marL="0" indent="0">
              <a:buNone/>
            </a:pPr>
            <a:r>
              <a:rPr lang="zh-CN" altLang="en-US" sz="2000">
                <a:solidFill>
                  <a:srgbClr val="00B050"/>
                </a:solidFill>
              </a:rPr>
              <a:t>can be anticipated. </a:t>
            </a:r>
            <a:endParaRPr lang="zh-CN" altLang="en-US" sz="2000">
              <a:solidFill>
                <a:srgbClr val="00B050"/>
              </a:solidFill>
            </a:endParaRPr>
          </a:p>
          <a:p>
            <a:pPr marL="0" indent="0">
              <a:buNone/>
            </a:pPr>
            <a:r>
              <a:rPr lang="zh-CN" altLang="en-US" sz="2000">
                <a:solidFill>
                  <a:schemeClr val="accent6"/>
                </a:solidFill>
                <a:latin typeface="微软雅黑" panose="020B0503020204020204" charset="-122"/>
                <a:ea typeface="微软雅黑" panose="020B0503020204020204" charset="-122"/>
              </a:rPr>
              <a:t>解释：</a:t>
            </a:r>
            <a:endParaRPr lang="zh-CN" altLang="en-US" sz="2000">
              <a:solidFill>
                <a:schemeClr val="accent6"/>
              </a:solidFill>
              <a:latin typeface="微软雅黑" panose="020B0503020204020204" charset="-122"/>
              <a:ea typeface="微软雅黑" panose="020B0503020204020204" charset="-122"/>
            </a:endParaRPr>
          </a:p>
          <a:p>
            <a:pPr marL="0" indent="0">
              <a:buNone/>
            </a:pPr>
            <a:r>
              <a:rPr lang="zh-CN" altLang="en-US" sz="2000"/>
              <a:t>The main issue is that there will obviously be more people of retirement age who will be eligible to receive a pension. </a:t>
            </a:r>
            <a:endParaRPr lang="zh-CN" altLang="en-US" sz="2000"/>
          </a:p>
          <a:p>
            <a:pPr marL="0" indent="0">
              <a:buNone/>
            </a:pP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结果：</a:t>
            </a:r>
            <a:endParaRPr lang="zh-CN" altLang="en-US" sz="2000">
              <a:solidFill>
                <a:schemeClr val="accent6"/>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2000"/>
              <a:t>The proportion of younger, working adults will be smaller, and governments will therefore receive less money in taxes in relation to the size of the population. </a:t>
            </a:r>
            <a:endParaRPr lang="zh-CN" altLang="en-US" sz="2000"/>
          </a:p>
          <a:p>
            <a:pPr marL="0" indent="0">
              <a:buNone/>
            </a:pP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进一步</a:t>
            </a: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结果：</a:t>
            </a:r>
            <a:endParaRPr lang="zh-CN" altLang="en-US" sz="2000">
              <a:solidFill>
                <a:schemeClr val="accent6"/>
              </a:solidFill>
              <a:latin typeface="微软雅黑" panose="020B0503020204020204" charset="-122"/>
              <a:ea typeface="微软雅黑" panose="020B0503020204020204" charset="-122"/>
              <a:cs typeface="微软雅黑" panose="020B0503020204020204" charset="-122"/>
            </a:endParaRPr>
          </a:p>
          <a:p>
            <a:pPr marL="0" indent="0">
              <a:buNone/>
            </a:pPr>
            <a:r>
              <a:rPr sz="2000"/>
              <a:t>In other words, an ageing population will mean a greater tax burden for working adults. Further pressures will </a:t>
            </a:r>
            <a:endParaRPr sz="2000"/>
          </a:p>
          <a:p>
            <a:pPr marL="0" indent="0">
              <a:buNone/>
            </a:pPr>
            <a:r>
              <a:rPr sz="2000"/>
              <a:t>include a rise in the demand for healthcare, and the fact young adults will increasingly have to look </a:t>
            </a:r>
            <a:endParaRPr sz="2000"/>
          </a:p>
          <a:p>
            <a:pPr marL="0" indent="0">
              <a:buNone/>
            </a:pPr>
            <a:r>
              <a:rPr sz="2000"/>
              <a:t>after their elderly relatives.</a:t>
            </a:r>
            <a:endParaRPr sz="2000"/>
          </a:p>
        </p:txBody>
      </p:sp>
      <p:sp>
        <p:nvSpPr>
          <p:cNvPr id="5" name="标题 1"/>
          <p:cNvSpPr>
            <a:spLocks noGrp="1"/>
          </p:cNvSpPr>
          <p:nvPr>
            <p:custDataLst>
              <p:tags r:id="rId1"/>
            </p:custDataLst>
          </p:nvPr>
        </p:nvSpPr>
        <p:spPr>
          <a:xfrm>
            <a:off x="4235450" y="103505"/>
            <a:ext cx="3721735"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社会类范文</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3050" y="611505"/>
            <a:ext cx="11790680" cy="1143000"/>
          </a:xfrm>
          <a:solidFill>
            <a:schemeClr val="accent6">
              <a:lumMod val="20000"/>
              <a:lumOff val="80000"/>
            </a:schemeClr>
          </a:solidFill>
        </p:spPr>
        <p:txBody>
          <a:bodyPr>
            <a:normAutofit/>
          </a:bodyPr>
          <a:p>
            <a:pPr algn="l"/>
            <a:r>
              <a:rPr sz="2000">
                <a:latin typeface="微软雅黑" panose="020B0503020204020204" charset="-122"/>
                <a:ea typeface="微软雅黑" panose="020B0503020204020204" charset="-122"/>
              </a:rPr>
              <a:t>In the developed world, average life expectancy is increasing. What problems will this cause for individuals and society? Suggest some measures that could be taken to reduce the impact of ageing populations</a:t>
            </a:r>
            <a:endParaRPr sz="200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273050" y="1836420"/>
            <a:ext cx="11811000" cy="4736465"/>
          </a:xfrm>
        </p:spPr>
        <p:txBody>
          <a:bodyPr>
            <a:noAutofit/>
          </a:bodyPr>
          <a:p>
            <a:pPr marL="0" indent="0">
              <a:buNone/>
            </a:pPr>
            <a:r>
              <a:rPr lang="zh-CN" altLang="en-US" sz="2000">
                <a:solidFill>
                  <a:srgbClr val="FF0000"/>
                </a:solidFill>
                <a:latin typeface="微软雅黑" panose="020B0503020204020204" charset="-122"/>
                <a:ea typeface="微软雅黑" panose="020B0503020204020204" charset="-122"/>
                <a:cs typeface="微软雅黑" panose="020B0503020204020204" charset="-122"/>
              </a:rPr>
              <a:t>主体段</a:t>
            </a:r>
            <a:r>
              <a:rPr lang="en-US" altLang="zh-CN" sz="2000">
                <a:solidFill>
                  <a:srgbClr val="FF0000"/>
                </a:solidFill>
                <a:latin typeface="微软雅黑" panose="020B0503020204020204" charset="-122"/>
                <a:ea typeface="微软雅黑" panose="020B0503020204020204" charset="-122"/>
                <a:cs typeface="微软雅黑" panose="020B0503020204020204" charset="-122"/>
              </a:rPr>
              <a:t>2 ---</a:t>
            </a:r>
            <a:r>
              <a:rPr lang="zh-CN" altLang="en-US" sz="2000">
                <a:solidFill>
                  <a:srgbClr val="FF0000"/>
                </a:solidFill>
                <a:latin typeface="微软雅黑" panose="020B0503020204020204" charset="-122"/>
                <a:ea typeface="微软雅黑" panose="020B0503020204020204" charset="-122"/>
                <a:cs typeface="微软雅黑" panose="020B0503020204020204" charset="-122"/>
              </a:rPr>
              <a:t>解决</a:t>
            </a:r>
            <a:r>
              <a:rPr lang="zh-CN" altLang="en-US" sz="2000">
                <a:solidFill>
                  <a:srgbClr val="FF0000"/>
                </a:solidFill>
                <a:latin typeface="微软雅黑" panose="020B0503020204020204" charset="-122"/>
                <a:ea typeface="微软雅黑" panose="020B0503020204020204" charset="-122"/>
                <a:cs typeface="微软雅黑" panose="020B0503020204020204" charset="-122"/>
              </a:rPr>
              <a:t>方案：</a:t>
            </a:r>
            <a:endParaRPr lang="zh-CN" altLang="en-US" sz="2000">
              <a:solidFill>
                <a:srgbClr val="FF0000"/>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2000">
                <a:solidFill>
                  <a:srgbClr val="00B050"/>
                </a:solidFill>
              </a:rPr>
              <a:t>There are several actions that governments could take</a:t>
            </a:r>
            <a:r>
              <a:rPr lang="zh-CN" altLang="en-US" sz="2000"/>
              <a:t> to solve the problems described above.</a:t>
            </a:r>
            <a:endParaRPr lang="zh-CN" altLang="en-US" sz="2000"/>
          </a:p>
          <a:p>
            <a:pPr marL="0" indent="0">
              <a:buNone/>
            </a:pPr>
            <a:r>
              <a:rPr lang="zh-CN" altLang="en-US" sz="2000">
                <a:solidFill>
                  <a:schemeClr val="accent6"/>
                </a:solidFill>
                <a:latin typeface="微软雅黑" panose="020B0503020204020204" charset="-122"/>
                <a:ea typeface="微软雅黑" panose="020B0503020204020204" charset="-122"/>
              </a:rPr>
              <a:t>方案</a:t>
            </a:r>
            <a:r>
              <a:rPr lang="en-US" altLang="zh-CN" sz="2000">
                <a:solidFill>
                  <a:schemeClr val="accent6"/>
                </a:solidFill>
                <a:latin typeface="微软雅黑" panose="020B0503020204020204" charset="-122"/>
                <a:ea typeface="微软雅黑" panose="020B0503020204020204" charset="-122"/>
              </a:rPr>
              <a:t>1</a:t>
            </a:r>
            <a:r>
              <a:rPr lang="zh-CN" altLang="en-US" sz="2000">
                <a:solidFill>
                  <a:schemeClr val="accent6"/>
                </a:solidFill>
                <a:latin typeface="微软雅黑" panose="020B0503020204020204" charset="-122"/>
                <a:ea typeface="微软雅黑" panose="020B0503020204020204" charset="-122"/>
              </a:rPr>
              <a:t>：</a:t>
            </a:r>
            <a:endParaRPr lang="zh-CN" altLang="en-US" sz="2000">
              <a:solidFill>
                <a:schemeClr val="accent6"/>
              </a:solidFill>
              <a:latin typeface="微软雅黑" panose="020B0503020204020204" charset="-122"/>
              <a:ea typeface="微软雅黑" panose="020B0503020204020204" charset="-122"/>
            </a:endParaRPr>
          </a:p>
          <a:p>
            <a:pPr marL="0" indent="0">
              <a:buNone/>
            </a:pPr>
            <a:r>
              <a:rPr lang="zh-CN" altLang="en-US" sz="2000">
                <a:solidFill>
                  <a:srgbClr val="00B050"/>
                </a:solidFill>
              </a:rPr>
              <a:t>Firstly,</a:t>
            </a:r>
            <a:r>
              <a:rPr lang="zh-CN" altLang="en-US" sz="2000"/>
              <a:t> </a:t>
            </a:r>
            <a:r>
              <a:rPr lang="zh-CN" altLang="en-US" sz="2000">
                <a:solidFill>
                  <a:srgbClr val="00B050"/>
                </a:solidFill>
              </a:rPr>
              <a:t>a simple solution would be</a:t>
            </a:r>
            <a:r>
              <a:rPr lang="zh-CN" altLang="en-US" sz="2000"/>
              <a:t> to increase the retirement age for working adults, perhaps from 65 to 70. </a:t>
            </a:r>
            <a:endParaRPr lang="zh-CN" altLang="en-US" sz="2000"/>
          </a:p>
          <a:p>
            <a:pPr marL="0" indent="0">
              <a:buNone/>
            </a:pP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解释：</a:t>
            </a:r>
            <a:endParaRPr lang="zh-CN" altLang="en-US" sz="2000">
              <a:solidFill>
                <a:schemeClr val="accent6"/>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2000"/>
              <a:t>Nowadays, people of this age tend to be healthy enough to continue a productive working life.</a:t>
            </a:r>
            <a:endParaRPr lang="zh-CN" altLang="en-US" sz="2000"/>
          </a:p>
          <a:p>
            <a:pPr marL="0" indent="0">
              <a:buNone/>
            </a:pP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方案</a:t>
            </a:r>
            <a:r>
              <a:rPr lang="en-US" altLang="zh-CN" sz="2000">
                <a:solidFill>
                  <a:schemeClr val="accent6"/>
                </a:solidFill>
                <a:latin typeface="微软雅黑" panose="020B0503020204020204" charset="-122"/>
                <a:ea typeface="微软雅黑" panose="020B0503020204020204" charset="-122"/>
                <a:cs typeface="微软雅黑" panose="020B0503020204020204" charset="-122"/>
              </a:rPr>
              <a:t>2</a:t>
            </a:r>
            <a:r>
              <a:rPr lang="zh-CN" altLang="en-US" sz="2000">
                <a:solidFill>
                  <a:schemeClr val="accent6"/>
                </a:solidFill>
                <a:latin typeface="微软雅黑" panose="020B0503020204020204" charset="-122"/>
                <a:ea typeface="微软雅黑" panose="020B0503020204020204" charset="-122"/>
                <a:cs typeface="微软雅黑" panose="020B0503020204020204" charset="-122"/>
              </a:rPr>
              <a:t>：</a:t>
            </a:r>
            <a:endParaRPr lang="zh-CN" altLang="en-US" sz="2000">
              <a:solidFill>
                <a:schemeClr val="accent6"/>
              </a:solidFill>
              <a:latin typeface="微软雅黑" panose="020B0503020204020204" charset="-122"/>
              <a:ea typeface="微软雅黑" panose="020B0503020204020204" charset="-122"/>
              <a:cs typeface="微软雅黑" panose="020B0503020204020204" charset="-122"/>
            </a:endParaRPr>
          </a:p>
          <a:p>
            <a:pPr marL="0" indent="0">
              <a:buNone/>
            </a:pPr>
            <a:r>
              <a:rPr sz="2000">
                <a:solidFill>
                  <a:srgbClr val="00B050"/>
                </a:solidFill>
              </a:rPr>
              <a:t>A second measure would be</a:t>
            </a:r>
            <a:r>
              <a:rPr sz="2000"/>
              <a:t> for governments to encourage immigration in order to increase the number of </a:t>
            </a:r>
            <a:endParaRPr sz="2000"/>
          </a:p>
          <a:p>
            <a:pPr marL="0" indent="0">
              <a:buNone/>
            </a:pPr>
            <a:r>
              <a:rPr sz="2000"/>
              <a:t>working adults who pay taxes.</a:t>
            </a:r>
            <a:endParaRPr sz="2000"/>
          </a:p>
          <a:p>
            <a:pPr marL="0" indent="0">
              <a:buNone/>
            </a:pPr>
            <a:r>
              <a:rPr lang="zh-CN" altLang="en-US" sz="2000">
                <a:solidFill>
                  <a:schemeClr val="accent6"/>
                </a:solidFill>
                <a:latin typeface="微软雅黑" panose="020B0503020204020204" charset="-122"/>
                <a:ea typeface="微软雅黑" panose="020B0503020204020204" charset="-122"/>
                <a:cs typeface="微软雅黑" panose="020B0503020204020204" charset="-122"/>
                <a:sym typeface="+mn-ea"/>
              </a:rPr>
              <a:t>方案</a:t>
            </a:r>
            <a:r>
              <a:rPr lang="en-US" altLang="zh-CN" sz="2000">
                <a:solidFill>
                  <a:schemeClr val="accent6"/>
                </a:solidFill>
                <a:latin typeface="微软雅黑" panose="020B0503020204020204" charset="-122"/>
                <a:ea typeface="微软雅黑" panose="020B0503020204020204" charset="-122"/>
                <a:cs typeface="微软雅黑" panose="020B0503020204020204" charset="-122"/>
                <a:sym typeface="+mn-ea"/>
              </a:rPr>
              <a:t>3</a:t>
            </a:r>
            <a:r>
              <a:rPr lang="zh-CN" altLang="en-US" sz="2000">
                <a:solidFill>
                  <a:schemeClr val="accent6"/>
                </a:solidFill>
                <a:latin typeface="微软雅黑" panose="020B0503020204020204" charset="-122"/>
                <a:ea typeface="微软雅黑" panose="020B0503020204020204" charset="-122"/>
                <a:cs typeface="微软雅黑" panose="020B0503020204020204" charset="-122"/>
                <a:sym typeface="+mn-ea"/>
              </a:rPr>
              <a:t>：</a:t>
            </a:r>
            <a:endParaRPr lang="zh-CN" altLang="en-US" sz="2000">
              <a:solidFill>
                <a:schemeClr val="accent6"/>
              </a:solidFill>
              <a:latin typeface="微软雅黑" panose="020B0503020204020204" charset="-122"/>
              <a:ea typeface="微软雅黑" panose="020B0503020204020204" charset="-122"/>
              <a:cs typeface="微软雅黑" panose="020B0503020204020204" charset="-122"/>
            </a:endParaRPr>
          </a:p>
          <a:p>
            <a:pPr marL="0" indent="0">
              <a:buNone/>
            </a:pPr>
            <a:r>
              <a:rPr sz="2000">
                <a:solidFill>
                  <a:srgbClr val="00B050"/>
                </a:solidFill>
              </a:rPr>
              <a:t>Finally,</a:t>
            </a:r>
            <a:r>
              <a:rPr sz="2000"/>
              <a:t> money from national budgets will need to be taken from other areas and spent on vital healthcare, accommodation and transport facilities for the rising numbers of older citizens.</a:t>
            </a:r>
            <a:endParaRPr sz="2000"/>
          </a:p>
        </p:txBody>
      </p:sp>
      <p:sp>
        <p:nvSpPr>
          <p:cNvPr id="5" name="标题 1"/>
          <p:cNvSpPr>
            <a:spLocks noGrp="1"/>
          </p:cNvSpPr>
          <p:nvPr>
            <p:custDataLst>
              <p:tags r:id="rId1"/>
            </p:custDataLst>
          </p:nvPr>
        </p:nvSpPr>
        <p:spPr>
          <a:xfrm>
            <a:off x="4235450" y="103505"/>
            <a:ext cx="3721735"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社会</a:t>
            </a:r>
            <a:r>
              <a:rPr lang="zh-CN" altLang="en-US" sz="3600" b="0" dirty="0">
                <a:solidFill>
                  <a:schemeClr val="tx1"/>
                </a:solidFill>
                <a:latin typeface="Calibri" panose="020F0502020204030204" charset="0"/>
                <a:ea typeface="微软雅黑" panose="020B0503020204020204" charset="-122"/>
                <a:cs typeface="Calibri" panose="020F0502020204030204" charset="0"/>
              </a:rPr>
              <a:t>类范文</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91185" y="842010"/>
            <a:ext cx="10300335" cy="1473200"/>
          </a:xfrm>
          <a:solidFill>
            <a:schemeClr val="accent6">
              <a:lumMod val="20000"/>
              <a:lumOff val="80000"/>
            </a:schemeClr>
          </a:solidFill>
        </p:spPr>
        <p:txBody>
          <a:bodyPr>
            <a:normAutofit fontScale="90000"/>
          </a:bodyPr>
          <a:p>
            <a:pPr algn="l"/>
            <a:r>
              <a:rPr sz="2665" b="1">
                <a:latin typeface="Calibri" panose="020F0502020204030204" charset="0"/>
                <a:ea typeface="微软雅黑" panose="020B0503020204020204" charset="-122"/>
                <a:cs typeface="Calibri" panose="020F0502020204030204" charset="0"/>
                <a:sym typeface="+mn-ea"/>
              </a:rPr>
              <a:t>In the developed world, average life expectancy is increasing. What problems will this cause for individuals and society? Suggest some measures that could be taken to reduce the impact of ageing populations</a:t>
            </a:r>
            <a:endParaRPr sz="2665" b="1">
              <a:latin typeface="Calibri" panose="020F0502020204030204" charset="0"/>
              <a:ea typeface="微软雅黑" panose="020B0503020204020204" charset="-122"/>
              <a:cs typeface="Calibri" panose="020F0502020204030204" charset="0"/>
              <a:sym typeface="+mn-ea"/>
            </a:endParaRPr>
          </a:p>
        </p:txBody>
      </p:sp>
      <p:sp>
        <p:nvSpPr>
          <p:cNvPr id="3" name="内容占位符 2"/>
          <p:cNvSpPr>
            <a:spLocks noGrp="1"/>
          </p:cNvSpPr>
          <p:nvPr>
            <p:ph idx="1"/>
          </p:nvPr>
        </p:nvSpPr>
        <p:spPr>
          <a:xfrm>
            <a:off x="412115" y="2905125"/>
            <a:ext cx="11480165" cy="3110865"/>
          </a:xfrm>
        </p:spPr>
        <p:txBody>
          <a:bodyPr>
            <a:noAutofit/>
          </a:bodyPr>
          <a:p>
            <a:pPr marL="0" indent="0">
              <a:buNone/>
            </a:pPr>
            <a:r>
              <a:rPr lang="en-US" altLang="zh-CN" sz="2400" b="1">
                <a:solidFill>
                  <a:schemeClr val="tx1"/>
                </a:solidFill>
                <a:highlight>
                  <a:srgbClr val="FFFF00"/>
                </a:highlight>
              </a:rPr>
              <a:t>Sample answer</a:t>
            </a:r>
            <a:r>
              <a:rPr lang="zh-CN" altLang="en-US" sz="2400" b="1">
                <a:solidFill>
                  <a:schemeClr val="tx1"/>
                </a:solidFill>
                <a:highlight>
                  <a:srgbClr val="FFFF00"/>
                </a:highlight>
              </a:rPr>
              <a:t>（</a:t>
            </a:r>
            <a:r>
              <a:rPr lang="en-US" altLang="zh-CN" sz="2400" b="1">
                <a:solidFill>
                  <a:schemeClr val="tx1"/>
                </a:solidFill>
                <a:highlight>
                  <a:srgbClr val="FFFF00"/>
                </a:highlight>
              </a:rPr>
              <a:t>Simon </a:t>
            </a:r>
            <a:r>
              <a:rPr lang="zh-CN" altLang="en-US" sz="2400" b="1">
                <a:solidFill>
                  <a:schemeClr val="tx1"/>
                </a:solidFill>
                <a:highlight>
                  <a:srgbClr val="FFFF00"/>
                </a:highlight>
              </a:rPr>
              <a:t>）</a:t>
            </a:r>
            <a:endParaRPr lang="zh-CN" altLang="en-US" sz="2400" b="1">
              <a:solidFill>
                <a:schemeClr val="tx1"/>
              </a:solidFill>
            </a:endParaRPr>
          </a:p>
          <a:p>
            <a:pPr marL="0" indent="0">
              <a:buNone/>
            </a:pPr>
            <a:endParaRPr lang="zh-CN" altLang="en-US" sz="2400" b="1">
              <a:solidFill>
                <a:schemeClr val="tx1"/>
              </a:solidFill>
            </a:endParaRPr>
          </a:p>
          <a:p>
            <a:pPr marL="0" indent="0">
              <a:buNone/>
            </a:pPr>
            <a:r>
              <a:rPr lang="zh-CN" altLang="en-US" sz="2400">
                <a:solidFill>
                  <a:srgbClr val="FF0000"/>
                </a:solidFill>
                <a:latin typeface="微软雅黑" panose="020B0503020204020204" charset="-122"/>
                <a:ea typeface="微软雅黑" panose="020B0503020204020204" charset="-122"/>
              </a:rPr>
              <a:t>总结：</a:t>
            </a:r>
            <a:endParaRPr lang="zh-CN" altLang="en-US" sz="2400">
              <a:solidFill>
                <a:srgbClr val="FF0000"/>
              </a:solidFill>
              <a:latin typeface="微软雅黑" panose="020B0503020204020204" charset="-122"/>
              <a:ea typeface="微软雅黑" panose="020B0503020204020204" charset="-122"/>
            </a:endParaRPr>
          </a:p>
          <a:p>
            <a:pPr marL="0" indent="0">
              <a:buNone/>
            </a:pPr>
            <a:r>
              <a:rPr lang="zh-CN" altLang="en-US" sz="2400">
                <a:solidFill>
                  <a:srgbClr val="00B050"/>
                </a:solidFill>
                <a:latin typeface="微软雅黑" panose="020B0503020204020204" charset="-122"/>
                <a:ea typeface="微软雅黑" panose="020B0503020204020204" charset="-122"/>
              </a:rPr>
              <a:t>In conclusion,</a:t>
            </a:r>
            <a:r>
              <a:rPr lang="zh-CN" altLang="en-US" sz="2400">
                <a:solidFill>
                  <a:schemeClr val="tx1"/>
                </a:solidFill>
                <a:latin typeface="微软雅黑" panose="020B0503020204020204" charset="-122"/>
                <a:ea typeface="微软雅黑" panose="020B0503020204020204" charset="-122"/>
              </a:rPr>
              <a:t> various measures can be taken to tackle the problems that are certain to arise as the populations of countries grow older.</a:t>
            </a:r>
            <a:endParaRPr lang="zh-CN" altLang="en-US" sz="2400">
              <a:solidFill>
                <a:schemeClr val="tx1"/>
              </a:solidFill>
              <a:latin typeface="微软雅黑" panose="020B0503020204020204" charset="-122"/>
              <a:ea typeface="微软雅黑" panose="020B0503020204020204" charset="-122"/>
            </a:endParaRPr>
          </a:p>
        </p:txBody>
      </p:sp>
      <p:sp>
        <p:nvSpPr>
          <p:cNvPr id="4" name="标题 1"/>
          <p:cNvSpPr>
            <a:spLocks noGrp="1"/>
          </p:cNvSpPr>
          <p:nvPr>
            <p:custDataLst>
              <p:tags r:id="rId1"/>
            </p:custDataLst>
          </p:nvPr>
        </p:nvSpPr>
        <p:spPr>
          <a:xfrm>
            <a:off x="4235450" y="103505"/>
            <a:ext cx="3721735"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社会类范文</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5440" y="1381760"/>
            <a:ext cx="11501755" cy="3943985"/>
          </a:xfrm>
        </p:spPr>
        <p:txBody>
          <a:bodyPr>
            <a:normAutofit/>
          </a:bodyPr>
          <a:p>
            <a:pPr algn="l"/>
            <a:br>
              <a:rPr sz="2000">
                <a:latin typeface="微软雅黑" panose="020B0503020204020204" charset="-122"/>
                <a:ea typeface="微软雅黑" panose="020B0503020204020204" charset="-122"/>
              </a:rPr>
            </a:br>
            <a:br>
              <a:rPr lang="zh-CN" sz="2800">
                <a:latin typeface="微软雅黑" panose="020B0503020204020204" charset="-122"/>
                <a:ea typeface="微软雅黑" panose="020B0503020204020204" charset="-122"/>
              </a:rPr>
            </a:br>
            <a:br>
              <a:rPr sz="2800">
                <a:latin typeface="微软雅黑" panose="020B0503020204020204" charset="-122"/>
                <a:ea typeface="微软雅黑" panose="020B0503020204020204" charset="-122"/>
              </a:rPr>
            </a:br>
            <a:r>
              <a:rPr sz="2800">
                <a:latin typeface="微软雅黑" panose="020B0503020204020204" charset="-122"/>
                <a:ea typeface="微软雅黑" panose="020B0503020204020204" charset="-122"/>
              </a:rPr>
              <a:t>Some people think it is important for all children to learn history at school. Others believe that other subjects like science and mathematics are more relevant to children’s development today. Discuss both views and give your opinion. 2019-8-1</a:t>
            </a:r>
            <a:endParaRPr sz="2800">
              <a:latin typeface="微软雅黑" panose="020B0503020204020204" charset="-122"/>
              <a:ea typeface="微软雅黑" panose="020B0503020204020204" charset="-122"/>
            </a:endParaRPr>
          </a:p>
        </p:txBody>
      </p:sp>
      <p:sp>
        <p:nvSpPr>
          <p:cNvPr id="5" name="标题 1"/>
          <p:cNvSpPr>
            <a:spLocks noGrp="1"/>
          </p:cNvSpPr>
          <p:nvPr>
            <p:custDataLst>
              <p:tags r:id="rId1"/>
            </p:custDataLst>
          </p:nvPr>
        </p:nvSpPr>
        <p:spPr>
          <a:xfrm>
            <a:off x="1990725" y="325120"/>
            <a:ext cx="6421120" cy="842645"/>
          </a:xfrm>
          <a:prstGeom prst="rect">
            <a:avLst/>
          </a:prstGeom>
          <a:solidFill>
            <a:schemeClr val="accent6">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en-US" altLang="zh-CN" sz="4800" dirty="0">
                <a:solidFill>
                  <a:schemeClr val="tx1"/>
                </a:solidFill>
                <a:latin typeface="Calibri" panose="020F0502020204030204" charset="0"/>
                <a:ea typeface="微软雅黑" panose="020B0503020204020204" charset="-122"/>
                <a:cs typeface="Calibri" panose="020F0502020204030204" charset="0"/>
              </a:rPr>
              <a:t>Homework </a:t>
            </a:r>
            <a:r>
              <a:rPr lang="zh-CN" altLang="en-US" sz="4800" b="0" dirty="0">
                <a:solidFill>
                  <a:schemeClr val="tx1"/>
                </a:solidFill>
                <a:latin typeface="Calibri" panose="020F0502020204030204" charset="0"/>
                <a:ea typeface="微软雅黑" panose="020B0503020204020204" charset="-122"/>
                <a:cs typeface="Calibri" panose="020F0502020204030204" charset="0"/>
              </a:rPr>
              <a:t>教育类</a:t>
            </a:r>
            <a:endParaRPr lang="zh-CN" altLang="en-US" sz="48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5440" y="1381760"/>
            <a:ext cx="11501755" cy="3943985"/>
          </a:xfrm>
        </p:spPr>
        <p:txBody>
          <a:bodyPr>
            <a:normAutofit/>
          </a:bodyPr>
          <a:p>
            <a:pPr algn="l"/>
            <a:br>
              <a:rPr sz="2000">
                <a:latin typeface="微软雅黑" panose="020B0503020204020204" charset="-122"/>
                <a:ea typeface="微软雅黑" panose="020B0503020204020204" charset="-122"/>
              </a:rPr>
            </a:br>
            <a:r>
              <a:rPr lang="zh-CN" sz="2800">
                <a:latin typeface="微软雅黑" panose="020B0503020204020204" charset="-122"/>
                <a:ea typeface="微软雅黑" panose="020B0503020204020204" charset="-122"/>
              </a:rPr>
              <a:t>完成主体段写作：</a:t>
            </a:r>
            <a:br>
              <a:rPr lang="zh-CN" sz="2800">
                <a:latin typeface="微软雅黑" panose="020B0503020204020204" charset="-122"/>
                <a:ea typeface="微软雅黑" panose="020B0503020204020204" charset="-122"/>
              </a:rPr>
            </a:br>
            <a:br>
              <a:rPr sz="2800">
                <a:latin typeface="微软雅黑" panose="020B0503020204020204" charset="-122"/>
                <a:ea typeface="微软雅黑" panose="020B0503020204020204" charset="-122"/>
              </a:rPr>
            </a:br>
            <a:r>
              <a:rPr sz="2800">
                <a:latin typeface="微软雅黑" panose="020B0503020204020204" charset="-122"/>
                <a:ea typeface="微软雅黑" panose="020B0503020204020204" charset="-122"/>
              </a:rPr>
              <a:t>2021.03.06 </a:t>
            </a:r>
            <a:br>
              <a:rPr sz="2800">
                <a:latin typeface="微软雅黑" panose="020B0503020204020204" charset="-122"/>
                <a:ea typeface="微软雅黑" panose="020B0503020204020204" charset="-122"/>
              </a:rPr>
            </a:br>
            <a:r>
              <a:rPr sz="2800">
                <a:latin typeface="微软雅黑" panose="020B0503020204020204" charset="-122"/>
                <a:ea typeface="微软雅黑" panose="020B0503020204020204" charset="-122"/>
              </a:rPr>
              <a:t>In some countries around the world men and women are having children later in life. What are the reasons for this development? What are the effects on society and family life?</a:t>
            </a:r>
            <a:endParaRPr sz="2800">
              <a:latin typeface="微软雅黑" panose="020B0503020204020204" charset="-122"/>
              <a:ea typeface="微软雅黑" panose="020B0503020204020204" charset="-122"/>
            </a:endParaRPr>
          </a:p>
        </p:txBody>
      </p:sp>
      <p:sp>
        <p:nvSpPr>
          <p:cNvPr id="5" name="标题 1"/>
          <p:cNvSpPr>
            <a:spLocks noGrp="1"/>
          </p:cNvSpPr>
          <p:nvPr>
            <p:custDataLst>
              <p:tags r:id="rId1"/>
            </p:custDataLst>
          </p:nvPr>
        </p:nvSpPr>
        <p:spPr>
          <a:xfrm>
            <a:off x="1990725" y="325120"/>
            <a:ext cx="6421120" cy="842645"/>
          </a:xfrm>
          <a:prstGeom prst="rect">
            <a:avLst/>
          </a:prstGeom>
          <a:solidFill>
            <a:schemeClr val="accent6">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en-US" altLang="zh-CN" sz="4800" dirty="0">
                <a:solidFill>
                  <a:schemeClr val="tx1"/>
                </a:solidFill>
                <a:latin typeface="Calibri" panose="020F0502020204030204" charset="0"/>
                <a:ea typeface="微软雅黑" panose="020B0503020204020204" charset="-122"/>
                <a:cs typeface="Calibri" panose="020F0502020204030204" charset="0"/>
              </a:rPr>
              <a:t>Homework </a:t>
            </a:r>
            <a:r>
              <a:rPr lang="zh-CN" altLang="en-US" sz="4800" b="0" dirty="0">
                <a:solidFill>
                  <a:schemeClr val="tx1"/>
                </a:solidFill>
                <a:latin typeface="Calibri" panose="020F0502020204030204" charset="0"/>
                <a:ea typeface="微软雅黑" panose="020B0503020204020204" charset="-122"/>
                <a:cs typeface="Calibri" panose="020F0502020204030204" charset="0"/>
              </a:rPr>
              <a:t>社会类</a:t>
            </a:r>
            <a:endParaRPr lang="zh-CN" altLang="en-US" sz="48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24000" y="973593"/>
            <a:ext cx="650875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6600" dirty="0" smtClean="0">
                <a:solidFill>
                  <a:srgbClr val="FF0000"/>
                </a:solidFill>
                <a:latin typeface="微软雅黑" panose="020B0503020204020204" charset="-122"/>
                <a:ea typeface="微软雅黑" panose="020B0503020204020204" charset="-122"/>
                <a:cs typeface="微软雅黑" panose="020B0503020204020204" charset="-122"/>
              </a:rPr>
              <a:t>Thank you</a:t>
            </a:r>
            <a:r>
              <a:rPr lang="zh-CN" altLang="en-US" sz="6600" dirty="0" smtClean="0">
                <a:solidFill>
                  <a:srgbClr val="FF0000"/>
                </a:solidFill>
                <a:latin typeface="微软雅黑" panose="020B0503020204020204" charset="-122"/>
                <a:ea typeface="微软雅黑" panose="020B0503020204020204" charset="-122"/>
                <a:cs typeface="微软雅黑" panose="020B0503020204020204" charset="-122"/>
              </a:rPr>
              <a:t>！</a:t>
            </a:r>
            <a:endParaRPr lang="zh-CN" altLang="en-US" sz="66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2773545" y="2671968"/>
            <a:ext cx="6508750" cy="39163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buFont typeface="Wingdings 2" panose="05020102010507070707" pitchFamily="18" charset="2"/>
              <a:buNone/>
              <a:defRPr/>
            </a:pPr>
            <a:endParaRPr lang="en-US" altLang="zh-CN" dirty="0" smtClean="0"/>
          </a:p>
          <a:p>
            <a:pPr marL="0" indent="0">
              <a:buFont typeface="Wingdings 2" panose="05020102010507070707" charset="0"/>
              <a:buNone/>
              <a:defRPr/>
            </a:pPr>
            <a:r>
              <a:rPr lang="zh-CN" altLang="en-US" sz="4000" dirty="0" smtClean="0">
                <a:solidFill>
                  <a:schemeClr val="accent1"/>
                </a:solidFill>
              </a:rPr>
              <a:t> </a:t>
            </a:r>
            <a:endParaRPr lang="en-US" altLang="zh-CN" sz="4000" dirty="0" smtClean="0">
              <a:solidFill>
                <a:schemeClr val="accent1"/>
              </a:solidFill>
            </a:endParaRPr>
          </a:p>
          <a:p>
            <a:pPr>
              <a:buFont typeface="Wingdings" panose="05000000000000000000" pitchFamily="2" charset="2"/>
              <a:buChar char="Ø"/>
              <a:defRPr/>
            </a:pPr>
            <a:r>
              <a:rPr lang="en-US" altLang="zh-CN" sz="4000" dirty="0" smtClean="0">
                <a:solidFill>
                  <a:srgbClr val="FF0000"/>
                </a:solidFill>
                <a:latin typeface="微软雅黑" panose="020B0503020204020204" charset="-122"/>
                <a:ea typeface="微软雅黑" panose="020B0503020204020204" charset="-122"/>
                <a:cs typeface="微软雅黑" panose="020B0503020204020204" charset="-122"/>
              </a:rPr>
              <a:t> Any</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4000" dirty="0" smtClean="0">
                <a:solidFill>
                  <a:srgbClr val="FF0000"/>
                </a:solidFill>
                <a:latin typeface="微软雅黑" panose="020B0503020204020204" charset="-122"/>
                <a:ea typeface="微软雅黑" panose="020B0503020204020204" charset="-122"/>
                <a:cs typeface="微软雅黑" panose="020B0503020204020204" charset="-122"/>
              </a:rPr>
              <a:t>Questions</a:t>
            </a:r>
            <a:endParaRPr lang="zh-CN" altLang="en-US" sz="4000"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7010400" y="1930326"/>
            <a:ext cx="2743199" cy="41147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checkerboard(across)">
                                      <p:cBhvr>
                                        <p:cTn id="10" dur="500"/>
                                        <p:tgtEl>
                                          <p:spTgt spid="5">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b7398e275de642caa51eaeea4a49ec0e"/>
          <p:cNvPicPr>
            <a:picLocks noChangeAspect="1"/>
          </p:cNvPicPr>
          <p:nvPr/>
        </p:nvPicPr>
        <p:blipFill>
          <a:blip r:embed="rId1">
            <a:alphaModFix amt="20000"/>
          </a:blip>
          <a:stretch>
            <a:fillRect/>
          </a:stretch>
        </p:blipFill>
        <p:spPr>
          <a:xfrm>
            <a:off x="994410" y="75565"/>
            <a:ext cx="8522335" cy="6858000"/>
          </a:xfrm>
          <a:prstGeom prst="rect">
            <a:avLst/>
          </a:prstGeom>
        </p:spPr>
      </p:pic>
      <p:sp>
        <p:nvSpPr>
          <p:cNvPr id="2" name="标题 1"/>
          <p:cNvSpPr>
            <a:spLocks noGrp="1"/>
          </p:cNvSpPr>
          <p:nvPr>
            <p:ph type="title"/>
          </p:nvPr>
        </p:nvSpPr>
        <p:spPr>
          <a:xfrm>
            <a:off x="4100195" y="153035"/>
            <a:ext cx="3908425" cy="664210"/>
          </a:xfrm>
          <a:solidFill>
            <a:schemeClr val="accent1">
              <a:lumMod val="20000"/>
              <a:lumOff val="80000"/>
            </a:schemeClr>
          </a:solidFill>
        </p:spPr>
        <p:txBody>
          <a:bodyPr>
            <a:noAutofit/>
          </a:bodyPr>
          <a:p>
            <a:r>
              <a:rPr lang="zh-CN" altLang="en-US" sz="3600">
                <a:latin typeface="微软雅黑" panose="020B0503020204020204" charset="-122"/>
                <a:ea typeface="微软雅黑" panose="020B0503020204020204" charset="-122"/>
                <a:cs typeface="微软雅黑" panose="020B0503020204020204" charset="-122"/>
                <a:sym typeface="+mn-ea"/>
              </a:rPr>
              <a:t>谁来教</a:t>
            </a:r>
            <a:endParaRPr lang="zh-CN" altLang="en-US" sz="360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441325" y="908685"/>
            <a:ext cx="11394440" cy="5830570"/>
          </a:xfrm>
        </p:spPr>
        <p:txBody>
          <a:bodyPr>
            <a:noAutofit/>
          </a:bodyPr>
          <a:p>
            <a:pPr>
              <a:lnSpc>
                <a:spcPct val="100000"/>
              </a:lnSpc>
            </a:pPr>
            <a:r>
              <a:rPr lang="zh-CN" altLang="en-US" sz="2800" b="1" u="sng">
                <a:solidFill>
                  <a:srgbClr val="C00000"/>
                </a:solidFill>
                <a:latin typeface="Calibri" panose="020F0502020204030204" charset="0"/>
                <a:ea typeface="微软雅黑" panose="020B0503020204020204" charset="-122"/>
                <a:cs typeface="Calibri" panose="020F0502020204030204" charset="0"/>
              </a:rPr>
              <a:t>家庭</a:t>
            </a:r>
            <a:r>
              <a:rPr lang="zh-CN" altLang="en-US" sz="2800">
                <a:solidFill>
                  <a:srgbClr val="C00000"/>
                </a:solidFill>
                <a:latin typeface="Calibri" panose="020F0502020204030204" charset="0"/>
                <a:ea typeface="微软雅黑" panose="020B0503020204020204" charset="-122"/>
                <a:cs typeface="Calibri" panose="020F0502020204030204" charset="0"/>
              </a:rPr>
              <a:t>：</a:t>
            </a:r>
            <a:endParaRPr lang="zh-CN" altLang="en-US" sz="2800">
              <a:solidFill>
                <a:srgbClr val="C00000"/>
              </a:solidFill>
              <a:latin typeface="Calibri" panose="020F0502020204030204" charset="0"/>
              <a:ea typeface="微软雅黑" panose="020B0503020204020204" charset="-122"/>
              <a:cs typeface="Calibri" panose="020F0502020204030204" charset="0"/>
            </a:endParaRPr>
          </a:p>
          <a:p>
            <a:pPr>
              <a:lnSpc>
                <a:spcPct val="100000"/>
              </a:lnSpc>
            </a:pPr>
            <a:endParaRPr sz="2400">
              <a:solidFill>
                <a:schemeClr val="tx1"/>
              </a:solidFill>
              <a:latin typeface="Calibri" panose="020F0502020204030204" charset="0"/>
              <a:cs typeface="Calibri" panose="020F0502020204030204" charset="0"/>
              <a:sym typeface="+mn-ea"/>
            </a:endParaRPr>
          </a:p>
          <a:p>
            <a:pPr>
              <a:lnSpc>
                <a:spcPct val="100000"/>
              </a:lnSpc>
            </a:pPr>
            <a:r>
              <a:rPr sz="2400">
                <a:solidFill>
                  <a:schemeClr val="tx1"/>
                </a:solidFill>
                <a:latin typeface="Calibri" panose="020F0502020204030204" charset="0"/>
                <a:cs typeface="Calibri" panose="020F0502020204030204" charset="0"/>
                <a:sym typeface="+mn-ea"/>
              </a:rPr>
              <a:t>Parents are a child’s first teachers</a:t>
            </a:r>
            <a:r>
              <a:rPr lang="en-US" sz="2400">
                <a:solidFill>
                  <a:schemeClr val="tx1"/>
                </a:solidFill>
                <a:latin typeface="Calibri" panose="020F0502020204030204" charset="0"/>
                <a:cs typeface="Calibri" panose="020F0502020204030204" charset="0"/>
                <a:sym typeface="+mn-ea"/>
              </a:rPr>
              <a:t>  ---- behaviors, habits, moral code.etc</a:t>
            </a:r>
            <a:endParaRPr sz="2400">
              <a:solidFill>
                <a:schemeClr val="tx1"/>
              </a:solidFill>
              <a:latin typeface="Calibri" panose="020F0502020204030204" charset="0"/>
              <a:cs typeface="Calibri" panose="020F0502020204030204" charset="0"/>
              <a:sym typeface="+mn-ea"/>
            </a:endParaRPr>
          </a:p>
          <a:p>
            <a:pPr>
              <a:lnSpc>
                <a:spcPct val="100000"/>
              </a:lnSpc>
            </a:pPr>
            <a:endParaRPr sz="2400">
              <a:solidFill>
                <a:schemeClr val="tx1"/>
              </a:solidFill>
              <a:latin typeface="Calibri" panose="020F0502020204030204" charset="0"/>
              <a:cs typeface="Calibri" panose="020F0502020204030204" charset="0"/>
              <a:sym typeface="+mn-ea"/>
            </a:endParaRPr>
          </a:p>
          <a:p>
            <a:pPr>
              <a:lnSpc>
                <a:spcPct val="100000"/>
              </a:lnSpc>
            </a:pPr>
            <a:r>
              <a:rPr sz="2400">
                <a:solidFill>
                  <a:schemeClr val="tx1"/>
                </a:solidFill>
                <a:latin typeface="Calibri" panose="020F0502020204030204" charset="0"/>
                <a:cs typeface="Calibri" panose="020F0502020204030204" charset="0"/>
                <a:sym typeface="+mn-ea"/>
              </a:rPr>
              <a:t>home schooling</a:t>
            </a:r>
            <a:r>
              <a:rPr lang="en-US" sz="2400">
                <a:solidFill>
                  <a:schemeClr val="tx1"/>
                </a:solidFill>
                <a:latin typeface="Calibri" panose="020F0502020204030204" charset="0"/>
                <a:cs typeface="Calibri" panose="020F0502020204030204" charset="0"/>
                <a:sym typeface="+mn-ea"/>
              </a:rPr>
              <a:t>---- </a:t>
            </a:r>
            <a:r>
              <a:rPr sz="2400">
                <a:solidFill>
                  <a:schemeClr val="tx1"/>
                </a:solidFill>
                <a:latin typeface="Calibri" panose="020F0502020204030204" charset="0"/>
                <a:cs typeface="Calibri" panose="020F0502020204030204" charset="0"/>
                <a:sym typeface="+mn-ea"/>
              </a:rPr>
              <a:t> caring, concerned teaching and supervision</a:t>
            </a:r>
            <a:endParaRPr sz="2400">
              <a:solidFill>
                <a:schemeClr val="tx1"/>
              </a:solidFill>
              <a:latin typeface="Calibri" panose="020F0502020204030204" charset="0"/>
              <a:cs typeface="Calibri" panose="020F0502020204030204" charset="0"/>
              <a:sym typeface="+mn-ea"/>
            </a:endParaRPr>
          </a:p>
          <a:p>
            <a:pPr>
              <a:lnSpc>
                <a:spcPct val="100000"/>
              </a:lnSpc>
            </a:pPr>
            <a:endParaRPr lang="en-US" sz="2400">
              <a:solidFill>
                <a:schemeClr val="tx1"/>
              </a:solidFill>
              <a:latin typeface="Calibri" panose="020F0502020204030204" charset="0"/>
              <a:cs typeface="Calibri" panose="020F0502020204030204" charset="0"/>
              <a:sym typeface="+mn-ea"/>
            </a:endParaRPr>
          </a:p>
          <a:p>
            <a:pPr>
              <a:lnSpc>
                <a:spcPct val="100000"/>
              </a:lnSpc>
            </a:pPr>
            <a:r>
              <a:rPr lang="en-US" sz="2400">
                <a:solidFill>
                  <a:schemeClr val="tx1"/>
                </a:solidFill>
                <a:latin typeface="Calibri" panose="020F0502020204030204" charset="0"/>
                <a:cs typeface="Calibri" panose="020F0502020204030204" charset="0"/>
                <a:sym typeface="+mn-ea"/>
              </a:rPr>
              <a:t>N</a:t>
            </a:r>
            <a:r>
              <a:rPr sz="2400">
                <a:solidFill>
                  <a:schemeClr val="tx1"/>
                </a:solidFill>
                <a:latin typeface="Calibri" panose="020F0502020204030204" charset="0"/>
                <a:cs typeface="Calibri" panose="020F0502020204030204" charset="0"/>
                <a:sym typeface="+mn-ea"/>
              </a:rPr>
              <a:t>ot linked just to "schooling" but to life itself</a:t>
            </a:r>
            <a:r>
              <a:rPr lang="en-US" sz="2400">
                <a:solidFill>
                  <a:schemeClr val="tx1"/>
                </a:solidFill>
                <a:latin typeface="Calibri" panose="020F0502020204030204" charset="0"/>
                <a:cs typeface="Calibri" panose="020F0502020204030204" charset="0"/>
                <a:sym typeface="+mn-ea"/>
              </a:rPr>
              <a:t> ----  </a:t>
            </a:r>
            <a:r>
              <a:rPr sz="2400">
                <a:solidFill>
                  <a:schemeClr val="tx1"/>
                </a:solidFill>
                <a:latin typeface="Calibri" panose="020F0502020204030204" charset="0"/>
                <a:cs typeface="Calibri" panose="020F0502020204030204" charset="0"/>
                <a:sym typeface="+mn-ea"/>
              </a:rPr>
              <a:t>foster forgiveness, mercy</a:t>
            </a:r>
            <a:endParaRPr sz="2400">
              <a:solidFill>
                <a:schemeClr val="tx1"/>
              </a:solidFill>
              <a:latin typeface="Calibri" panose="020F0502020204030204" charset="0"/>
              <a:cs typeface="Calibri" panose="020F0502020204030204" charset="0"/>
              <a:sym typeface="+mn-ea"/>
            </a:endParaRPr>
          </a:p>
          <a:p>
            <a:pPr>
              <a:lnSpc>
                <a:spcPct val="100000"/>
              </a:lnSpc>
            </a:pPr>
            <a:endParaRPr lang="en-US" sz="2400">
              <a:solidFill>
                <a:schemeClr val="tx1"/>
              </a:solidFill>
              <a:latin typeface="Calibri" panose="020F0502020204030204" charset="0"/>
              <a:ea typeface="微软雅黑" panose="020B0503020204020204" charset="-122"/>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alphaModFix amt="40000"/>
          </a:blip>
          <a:stretch>
            <a:fillRect/>
          </a:stretch>
        </p:blipFill>
        <p:spPr>
          <a:xfrm>
            <a:off x="1306195" y="496570"/>
            <a:ext cx="9316085" cy="6361430"/>
          </a:xfrm>
          <a:prstGeom prst="rect">
            <a:avLst/>
          </a:prstGeom>
        </p:spPr>
      </p:pic>
      <p:sp>
        <p:nvSpPr>
          <p:cNvPr id="2" name="标题 1"/>
          <p:cNvSpPr>
            <a:spLocks noGrp="1"/>
          </p:cNvSpPr>
          <p:nvPr>
            <p:ph type="title"/>
          </p:nvPr>
        </p:nvSpPr>
        <p:spPr>
          <a:xfrm>
            <a:off x="4100195" y="153035"/>
            <a:ext cx="3908425" cy="664210"/>
          </a:xfrm>
          <a:solidFill>
            <a:schemeClr val="accent1">
              <a:lumMod val="20000"/>
              <a:lumOff val="80000"/>
            </a:schemeClr>
          </a:solidFill>
        </p:spPr>
        <p:txBody>
          <a:bodyPr>
            <a:noAutofit/>
          </a:bodyPr>
          <a:p>
            <a:r>
              <a:rPr lang="zh-CN" altLang="en-US" sz="3600">
                <a:latin typeface="微软雅黑" panose="020B0503020204020204" charset="-122"/>
                <a:ea typeface="微软雅黑" panose="020B0503020204020204" charset="-122"/>
                <a:cs typeface="微软雅黑" panose="020B0503020204020204" charset="-122"/>
                <a:sym typeface="+mn-ea"/>
              </a:rPr>
              <a:t>谁来教</a:t>
            </a:r>
            <a:endParaRPr lang="zh-CN" altLang="en-US" sz="360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441325" y="940435"/>
            <a:ext cx="11394440" cy="5770880"/>
          </a:xfrm>
        </p:spPr>
        <p:txBody>
          <a:bodyPr>
            <a:noAutofit/>
          </a:bodyPr>
          <a:p>
            <a:pPr>
              <a:lnSpc>
                <a:spcPct val="100000"/>
              </a:lnSpc>
            </a:pPr>
            <a:r>
              <a:rPr lang="zh-CN" altLang="en-US" sz="2800" b="1" u="sng">
                <a:solidFill>
                  <a:srgbClr val="C00000"/>
                </a:solidFill>
                <a:latin typeface="Calibri" panose="020F0502020204030204" charset="0"/>
                <a:ea typeface="微软雅黑" panose="020B0503020204020204" charset="-122"/>
                <a:cs typeface="Calibri" panose="020F0502020204030204" charset="0"/>
                <a:sym typeface="+mn-ea"/>
              </a:rPr>
              <a:t>学校</a:t>
            </a:r>
            <a:r>
              <a:rPr lang="zh-CN" altLang="en-US" sz="2800">
                <a:solidFill>
                  <a:srgbClr val="C00000"/>
                </a:solidFill>
                <a:latin typeface="Calibri" panose="020F0502020204030204" charset="0"/>
                <a:ea typeface="微软雅黑" panose="020B0503020204020204" charset="-122"/>
                <a:cs typeface="Calibri" panose="020F0502020204030204" charset="0"/>
                <a:sym typeface="+mn-ea"/>
              </a:rPr>
              <a:t>：</a:t>
            </a:r>
            <a:r>
              <a:rPr lang="en-US" sz="2400">
                <a:latin typeface="Calibri" panose="020F0502020204030204" charset="0"/>
                <a:cs typeface="Calibri" panose="020F0502020204030204" charset="0"/>
                <a:sym typeface="+mn-ea"/>
              </a:rPr>
              <a:t>prepare young people for their future</a:t>
            </a:r>
            <a:endParaRPr lang="en-US" sz="2400">
              <a:latin typeface="Calibri" panose="020F0502020204030204" charset="0"/>
              <a:cs typeface="Calibri" panose="020F0502020204030204" charset="0"/>
              <a:sym typeface="+mn-ea"/>
            </a:endParaRPr>
          </a:p>
          <a:p>
            <a:pPr>
              <a:lnSpc>
                <a:spcPct val="100000"/>
              </a:lnSpc>
            </a:pPr>
            <a:endParaRPr lang="en-US" sz="2400">
              <a:latin typeface="Calibri" panose="020F0502020204030204" charset="0"/>
              <a:cs typeface="Calibri" panose="020F0502020204030204" charset="0"/>
              <a:sym typeface="+mn-ea"/>
            </a:endParaRPr>
          </a:p>
          <a:p>
            <a:pPr>
              <a:lnSpc>
                <a:spcPct val="100000"/>
              </a:lnSpc>
            </a:pPr>
            <a:r>
              <a:rPr lang="en-US" sz="2400">
                <a:latin typeface="Calibri" panose="020F0502020204030204" charset="0"/>
                <a:cs typeface="Calibri" panose="020F0502020204030204" charset="0"/>
                <a:sym typeface="+mn-ea"/>
              </a:rPr>
              <a:t>impart professional knowledge</a:t>
            </a:r>
            <a:endParaRPr lang="en-US" sz="2400">
              <a:latin typeface="Calibri" panose="020F0502020204030204" charset="0"/>
              <a:cs typeface="Calibri" panose="020F0502020204030204" charset="0"/>
              <a:sym typeface="+mn-ea"/>
            </a:endParaRPr>
          </a:p>
          <a:p>
            <a:pPr>
              <a:lnSpc>
                <a:spcPct val="100000"/>
              </a:lnSpc>
            </a:pPr>
            <a:endParaRPr lang="en-US" sz="2400">
              <a:latin typeface="Calibri" panose="020F0502020204030204" charset="0"/>
              <a:cs typeface="Calibri" panose="020F0502020204030204" charset="0"/>
              <a:sym typeface="+mn-ea"/>
            </a:endParaRPr>
          </a:p>
          <a:p>
            <a:pPr>
              <a:lnSpc>
                <a:spcPct val="100000"/>
              </a:lnSpc>
            </a:pPr>
            <a:r>
              <a:rPr lang="en-US" sz="2400">
                <a:latin typeface="Calibri" panose="020F0502020204030204" charset="0"/>
                <a:cs typeface="Calibri" panose="020F0502020204030204" charset="0"/>
                <a:sym typeface="+mn-ea"/>
              </a:rPr>
              <a:t>help students learn to think critically, solve problems, and complete tasks independently</a:t>
            </a:r>
            <a:endParaRPr lang="en-US" sz="2400">
              <a:latin typeface="Calibri" panose="020F0502020204030204" charset="0"/>
              <a:cs typeface="Calibri" panose="020F0502020204030204" charset="0"/>
              <a:sym typeface="+mn-ea"/>
            </a:endParaRPr>
          </a:p>
          <a:p>
            <a:pPr>
              <a:lnSpc>
                <a:spcPct val="100000"/>
              </a:lnSpc>
            </a:pPr>
            <a:endParaRPr lang="en-US" sz="2400">
              <a:latin typeface="Calibri" panose="020F0502020204030204" charset="0"/>
              <a:cs typeface="Calibri" panose="020F0502020204030204" charset="0"/>
              <a:sym typeface="+mn-ea"/>
            </a:endParaRPr>
          </a:p>
          <a:p>
            <a:pPr>
              <a:lnSpc>
                <a:spcPct val="100000"/>
              </a:lnSpc>
            </a:pPr>
            <a:r>
              <a:rPr lang="en-US" sz="2400">
                <a:latin typeface="Calibri" panose="020F0502020204030204" charset="0"/>
                <a:cs typeface="Calibri" panose="020F0502020204030204" charset="0"/>
                <a:sym typeface="+mn-ea"/>
              </a:rPr>
              <a:t>provide a safe place to learn and grow together </a:t>
            </a:r>
            <a:endParaRPr lang="en-US" sz="2400">
              <a:latin typeface="Calibri" panose="020F0502020204030204" charset="0"/>
              <a:cs typeface="Calibri" panose="020F0502020204030204" charset="0"/>
              <a:sym typeface="+mn-ea"/>
            </a:endParaRPr>
          </a:p>
          <a:p>
            <a:pPr>
              <a:lnSpc>
                <a:spcPct val="100000"/>
              </a:lnSpc>
            </a:pPr>
            <a:endParaRPr lang="en-US" sz="2400">
              <a:latin typeface="Calibri" panose="020F0502020204030204" charset="0"/>
              <a:cs typeface="Calibri" panose="020F0502020204030204" charset="0"/>
              <a:sym typeface="+mn-ea"/>
            </a:endParaRPr>
          </a:p>
          <a:p>
            <a:pPr>
              <a:lnSpc>
                <a:spcPct val="100000"/>
              </a:lnSpc>
            </a:pPr>
            <a:r>
              <a:rPr lang="en-US" sz="2400">
                <a:latin typeface="Calibri" panose="020F0502020204030204" charset="0"/>
                <a:cs typeface="Calibri" panose="020F0502020204030204" charset="0"/>
                <a:sym typeface="+mn-ea"/>
              </a:rPr>
              <a:t>give children a chance to socialize</a:t>
            </a:r>
            <a:endParaRPr lang="en-US" sz="2000">
              <a:solidFill>
                <a:schemeClr val="tx1"/>
              </a:solidFill>
              <a:latin typeface="Calibri" panose="020F0502020204030204" charset="0"/>
              <a:ea typeface="微软雅黑" panose="020B0503020204020204" charset="-122"/>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100195" y="153035"/>
            <a:ext cx="3908425" cy="664210"/>
          </a:xfrm>
          <a:solidFill>
            <a:schemeClr val="accent1">
              <a:lumMod val="20000"/>
              <a:lumOff val="80000"/>
            </a:schemeClr>
          </a:solidFill>
        </p:spPr>
        <p:txBody>
          <a:bodyPr>
            <a:noAutofit/>
          </a:bodyPr>
          <a:p>
            <a:r>
              <a:rPr lang="zh-CN" altLang="en-US" sz="3600">
                <a:latin typeface="微软雅黑" panose="020B0503020204020204" charset="-122"/>
                <a:ea typeface="微软雅黑" panose="020B0503020204020204" charset="-122"/>
                <a:cs typeface="微软雅黑" panose="020B0503020204020204" charset="-122"/>
                <a:sym typeface="+mn-ea"/>
              </a:rPr>
              <a:t>谁来教</a:t>
            </a:r>
            <a:endParaRPr lang="zh-CN" altLang="en-US" sz="360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441325" y="768985"/>
            <a:ext cx="11394440" cy="6164580"/>
          </a:xfrm>
        </p:spPr>
        <p:txBody>
          <a:bodyPr>
            <a:noAutofit/>
          </a:bodyPr>
          <a:p>
            <a:pPr>
              <a:lnSpc>
                <a:spcPct val="100000"/>
              </a:lnSpc>
            </a:pPr>
            <a:endParaRPr lang="en-US" sz="2000">
              <a:latin typeface="Calibri" panose="020F0502020204030204" charset="0"/>
              <a:cs typeface="Calibri" panose="020F0502020204030204" charset="0"/>
              <a:sym typeface="+mn-ea"/>
            </a:endParaRPr>
          </a:p>
          <a:p>
            <a:pPr>
              <a:lnSpc>
                <a:spcPct val="100000"/>
              </a:lnSpc>
            </a:pPr>
            <a:r>
              <a:rPr lang="zh-CN" altLang="en-US" sz="2000" b="1" u="sng">
                <a:solidFill>
                  <a:srgbClr val="C00000"/>
                </a:solidFill>
                <a:latin typeface="Calibri" panose="020F0502020204030204" charset="0"/>
                <a:ea typeface="微软雅黑" panose="020B0503020204020204" charset="-122"/>
                <a:cs typeface="Calibri" panose="020F0502020204030204" charset="0"/>
                <a:sym typeface="+mn-ea"/>
              </a:rPr>
              <a:t>其他</a:t>
            </a:r>
            <a:r>
              <a:rPr lang="zh-CN" altLang="en-US" sz="2000">
                <a:solidFill>
                  <a:srgbClr val="C00000"/>
                </a:solidFill>
                <a:latin typeface="Calibri" panose="020F0502020204030204" charset="0"/>
                <a:ea typeface="微软雅黑" panose="020B0503020204020204" charset="-122"/>
                <a:cs typeface="Calibri" panose="020F0502020204030204" charset="0"/>
                <a:sym typeface="+mn-ea"/>
              </a:rPr>
              <a:t>：</a:t>
            </a:r>
            <a:endParaRPr lang="zh-CN" altLang="en-US" sz="2000">
              <a:solidFill>
                <a:srgbClr val="C00000"/>
              </a:solidFill>
              <a:latin typeface="Calibri" panose="020F0502020204030204" charset="0"/>
              <a:ea typeface="微软雅黑" panose="020B0503020204020204" charset="-122"/>
              <a:cs typeface="Calibri" panose="020F0502020204030204" charset="0"/>
              <a:sym typeface="+mn-ea"/>
            </a:endParaRPr>
          </a:p>
          <a:p>
            <a:pPr>
              <a:lnSpc>
                <a:spcPct val="100000"/>
              </a:lnSpc>
            </a:pPr>
            <a:r>
              <a:rPr lang="en-US" sz="2000">
                <a:solidFill>
                  <a:schemeClr val="tx1"/>
                </a:solidFill>
                <a:latin typeface="Calibri" panose="020F0502020204030204" charset="0"/>
                <a:ea typeface="微软雅黑" panose="020B0503020204020204" charset="-122"/>
                <a:cs typeface="Calibri" panose="020F0502020204030204" charset="0"/>
                <a:sym typeface="+mn-ea"/>
              </a:rPr>
              <a:t>peer pressure</a:t>
            </a:r>
            <a:endParaRPr lang="en-US" sz="2000">
              <a:solidFill>
                <a:schemeClr val="tx1"/>
              </a:solidFill>
              <a:latin typeface="Calibri" panose="020F0502020204030204" charset="0"/>
              <a:ea typeface="微软雅黑" panose="020B0503020204020204" charset="-122"/>
              <a:cs typeface="Calibri" panose="020F0502020204030204" charset="0"/>
              <a:sym typeface="+mn-ea"/>
            </a:endParaRPr>
          </a:p>
          <a:p>
            <a:pPr>
              <a:lnSpc>
                <a:spcPct val="100000"/>
              </a:lnSpc>
            </a:pPr>
            <a:r>
              <a:rPr lang="en-US" sz="2000">
                <a:solidFill>
                  <a:schemeClr val="tx1"/>
                </a:solidFill>
                <a:latin typeface="Calibri" panose="020F0502020204030204" charset="0"/>
                <a:ea typeface="微软雅黑" panose="020B0503020204020204" charset="-122"/>
                <a:cs typeface="Calibri" panose="020F0502020204030204" charset="0"/>
                <a:sym typeface="+mn-ea"/>
              </a:rPr>
              <a:t>social media</a:t>
            </a:r>
            <a:endParaRPr lang="en-US" sz="2000">
              <a:solidFill>
                <a:schemeClr val="tx1"/>
              </a:solidFill>
              <a:latin typeface="Calibri" panose="020F0502020204030204" charset="0"/>
              <a:ea typeface="微软雅黑" panose="020B0503020204020204" charset="-122"/>
              <a:cs typeface="Calibri" panose="020F0502020204030204" charset="0"/>
              <a:sym typeface="+mn-ea"/>
            </a:endParaRPr>
          </a:p>
        </p:txBody>
      </p:sp>
      <p:pic>
        <p:nvPicPr>
          <p:cNvPr id="4" name="图片 3"/>
          <p:cNvPicPr>
            <a:picLocks noChangeAspect="1"/>
          </p:cNvPicPr>
          <p:nvPr/>
        </p:nvPicPr>
        <p:blipFill>
          <a:blip r:embed="rId1">
            <a:alphaModFix amt="80000"/>
          </a:blip>
          <a:stretch>
            <a:fillRect/>
          </a:stretch>
        </p:blipFill>
        <p:spPr>
          <a:xfrm>
            <a:off x="650240" y="2534920"/>
            <a:ext cx="5605145" cy="4037965"/>
          </a:xfrm>
          <a:prstGeom prst="rect">
            <a:avLst/>
          </a:prstGeom>
        </p:spPr>
      </p:pic>
      <p:pic>
        <p:nvPicPr>
          <p:cNvPr id="5" name="图片 4" descr="1686b6862bd28190d5bcc627a1159813"/>
          <p:cNvPicPr>
            <a:picLocks noChangeAspect="1"/>
          </p:cNvPicPr>
          <p:nvPr/>
        </p:nvPicPr>
        <p:blipFill>
          <a:blip r:embed="rId2"/>
          <a:srcRect t="2675" b="3818"/>
          <a:stretch>
            <a:fillRect/>
          </a:stretch>
        </p:blipFill>
        <p:spPr>
          <a:xfrm>
            <a:off x="6562090" y="2466975"/>
            <a:ext cx="5368925" cy="4105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686118" y="993140"/>
            <a:ext cx="8786812" cy="1588"/>
          </a:xfrm>
          <a:prstGeom prst="line">
            <a:avLst/>
          </a:prstGeom>
          <a:ln>
            <a:solidFill>
              <a:srgbClr val="002060"/>
            </a:solidFill>
          </a:ln>
        </p:spPr>
        <p:style>
          <a:lnRef idx="3">
            <a:schemeClr val="accent2"/>
          </a:lnRef>
          <a:fillRef idx="0">
            <a:schemeClr val="accent2"/>
          </a:fillRef>
          <a:effectRef idx="2">
            <a:schemeClr val="accent2"/>
          </a:effectRef>
          <a:fontRef idx="minor">
            <a:schemeClr val="tx1"/>
          </a:fontRef>
        </p:style>
      </p:cxnSp>
      <p:sp>
        <p:nvSpPr>
          <p:cNvPr id="9" name="文本框 8"/>
          <p:cNvSpPr txBox="1"/>
          <p:nvPr/>
        </p:nvSpPr>
        <p:spPr>
          <a:xfrm>
            <a:off x="184785" y="1092835"/>
            <a:ext cx="11742420" cy="6677660"/>
          </a:xfrm>
          <a:prstGeom prst="rect">
            <a:avLst/>
          </a:prstGeom>
          <a:noFill/>
        </p:spPr>
        <p:txBody>
          <a:bodyPr wrap="square" rtlCol="0">
            <a:spAutoFit/>
          </a:bodyPr>
          <a:lstStyle/>
          <a:p>
            <a:r>
              <a:rPr lang="en-US" sz="2800">
                <a:latin typeface="Calibri" panose="020F0502020204030204" charset="0"/>
                <a:ea typeface="宋体" pitchFamily="2" charset="-122"/>
                <a:cs typeface="Calibri" panose="020F0502020204030204" charset="0"/>
                <a:sym typeface="+mn-ea"/>
              </a:rPr>
              <a:t>Some people believe that university students should pay all the costs of studies because university education only benefits students themselves not the society as a whole. To what extent do you agree or disagree?</a:t>
            </a:r>
            <a:endParaRPr lang="en-US" sz="2800">
              <a:latin typeface="Calibri" panose="020F0502020204030204" charset="0"/>
              <a:ea typeface="宋体" pitchFamily="2" charset="-122"/>
              <a:cs typeface="Calibri" panose="020F0502020204030204" charset="0"/>
              <a:sym typeface="+mn-ea"/>
            </a:endParaRPr>
          </a:p>
          <a:p>
            <a:r>
              <a:rPr lang="en-US" sz="2800">
                <a:latin typeface="Calibri" panose="020F0502020204030204" charset="0"/>
                <a:ea typeface="宋体" pitchFamily="2" charset="-122"/>
                <a:cs typeface="Calibri" panose="020F0502020204030204" charset="0"/>
                <a:sym typeface="+mn-ea"/>
              </a:rPr>
              <a:t>2021.12. 25</a:t>
            </a:r>
            <a:endParaRPr lang="en-US" sz="2800">
              <a:latin typeface="Calibri" panose="020F0502020204030204" charset="0"/>
              <a:ea typeface="宋体" pitchFamily="2" charset="-122"/>
              <a:cs typeface="Calibri" panose="020F0502020204030204" charset="0"/>
              <a:sym typeface="+mn-ea"/>
            </a:endParaRPr>
          </a:p>
          <a:p>
            <a:endParaRPr lang="en-US" altLang="zh-CN" sz="2800" dirty="0">
              <a:latin typeface="Calibri" panose="020F0502020204030204" charset="0"/>
              <a:cs typeface="Calibri" panose="020F0502020204030204" charset="0"/>
            </a:endParaRPr>
          </a:p>
          <a:p>
            <a:r>
              <a:rPr lang="en-US" altLang="zh-CN" sz="2800" dirty="0">
                <a:latin typeface="Calibri" panose="020F0502020204030204" charset="0"/>
                <a:cs typeface="Calibri" panose="020F0502020204030204" charset="0"/>
              </a:rPr>
              <a:t>Some people think the main purpose of schools is to turn the children into good citizens and workers rather than to benefit them as individuals. To what extent do you agree or disagree?  2022.06.16</a:t>
            </a:r>
            <a:endParaRPr lang="en-US" altLang="zh-CN" sz="2800" dirty="0">
              <a:latin typeface="Calibri" panose="020F0502020204030204" charset="0"/>
              <a:cs typeface="Calibri" panose="020F0502020204030204" charset="0"/>
            </a:endParaRPr>
          </a:p>
          <a:p>
            <a:endParaRPr lang="en-US" sz="2800">
              <a:latin typeface="Calibri" panose="020F0502020204030204" charset="0"/>
              <a:ea typeface="宋体" pitchFamily="2" charset="-122"/>
              <a:cs typeface="Calibri" panose="020F0502020204030204" charset="0"/>
              <a:sym typeface="+mn-ea"/>
            </a:endParaRPr>
          </a:p>
          <a:p>
            <a:r>
              <a:rPr lang="en-US" altLang="zh-CN" sz="2800" dirty="0">
                <a:latin typeface="Calibri" panose="020F0502020204030204" charset="0"/>
                <a:ea typeface="宋体" pitchFamily="2" charset="-122"/>
                <a:cs typeface="Calibri" panose="020F0502020204030204" charset="0"/>
                <a:sym typeface="+mn-ea"/>
              </a:rPr>
              <a:t>Some people believe that the purpose of education is to prepare individuals to be useful to society. Others say the purpose of education is to achieve personal ambitions. Discuss both views and give your own opinion. </a:t>
            </a:r>
            <a:r>
              <a:rPr lang="en-US" altLang="zh-CN" sz="2800" dirty="0">
                <a:latin typeface="Calibri" panose="020F0502020204030204" charset="0"/>
                <a:ea typeface="宋体" pitchFamily="2" charset="-122"/>
                <a:cs typeface="Calibri" panose="020F0502020204030204" charset="0"/>
                <a:sym typeface="+mn-ea"/>
              </a:rPr>
              <a:t>2023.9.2 </a:t>
            </a:r>
            <a:endParaRPr lang="en-US" altLang="zh-CN" sz="2800" dirty="0">
              <a:latin typeface="Calibri" panose="020F0502020204030204" charset="0"/>
              <a:ea typeface="宋体" pitchFamily="2" charset="-122"/>
              <a:cs typeface="Calibri" panose="020F0502020204030204" charset="0"/>
              <a:sym typeface="+mn-ea"/>
            </a:endParaRPr>
          </a:p>
          <a:p>
            <a:endParaRPr lang="en-US" altLang="zh-CN" sz="2800" dirty="0">
              <a:latin typeface="Calibri" panose="020F0502020204030204" charset="0"/>
              <a:ea typeface="宋体" pitchFamily="2" charset="-122"/>
              <a:cs typeface="Calibri" panose="020F0502020204030204" charset="0"/>
              <a:sym typeface="+mn-ea"/>
            </a:endParaRPr>
          </a:p>
          <a:p>
            <a:endParaRPr lang="en-US" altLang="zh-CN" sz="2800" dirty="0">
              <a:latin typeface="Calibri" panose="020F0502020204030204" charset="0"/>
              <a:ea typeface="宋体" pitchFamily="2" charset="-122"/>
              <a:cs typeface="Calibri" panose="020F0502020204030204" charset="0"/>
              <a:sym typeface="+mn-ea"/>
            </a:endParaRPr>
          </a:p>
          <a:p>
            <a:endParaRPr lang="en-US" altLang="zh-CN" dirty="0"/>
          </a:p>
          <a:p>
            <a:endParaRPr lang="en-US" altLang="zh-CN" dirty="0"/>
          </a:p>
        </p:txBody>
      </p:sp>
      <p:sp>
        <p:nvSpPr>
          <p:cNvPr id="8" name="标题 1"/>
          <p:cNvSpPr>
            <a:spLocks noGrp="1"/>
          </p:cNvSpPr>
          <p:nvPr>
            <p:custDataLst>
              <p:tags r:id="rId1"/>
            </p:custDataLst>
          </p:nvPr>
        </p:nvSpPr>
        <p:spPr>
          <a:xfrm>
            <a:off x="2672715" y="240030"/>
            <a:ext cx="5650865" cy="572135"/>
          </a:xfrm>
          <a:prstGeom prst="rect">
            <a:avLst/>
          </a:prstGeom>
          <a:solidFill>
            <a:schemeClr val="tx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dk1"/>
                </a:solidFill>
                <a:latin typeface="+mj-lt"/>
                <a:ea typeface="+mj-ea"/>
                <a:cs typeface="+mj-cs"/>
              </a:defRPr>
            </a:lvl1pPr>
            <a:lvl2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chemeClr val="dk1"/>
                </a:solidFill>
                <a:latin typeface="Arial" panose="020B0604020202090204" pitchFamily="34" charset="0"/>
                <a:ea typeface="华文细黑" panose="02010600040101010101" pitchFamily="2" charset="-122"/>
              </a:defRPr>
            </a:lvl9pPr>
          </a:lstStyle>
          <a:p>
            <a:r>
              <a:rPr lang="zh-CN" altLang="en-US" sz="3600" b="0" dirty="0">
                <a:solidFill>
                  <a:schemeClr val="tx1"/>
                </a:solidFill>
                <a:latin typeface="Calibri" panose="020F0502020204030204" charset="0"/>
                <a:ea typeface="微软雅黑" panose="020B0503020204020204" charset="-122"/>
                <a:cs typeface="Calibri" panose="020F0502020204030204" charset="0"/>
              </a:rPr>
              <a:t>教育目的</a:t>
            </a:r>
            <a:r>
              <a:rPr lang="en-US" altLang="zh-CN" sz="3600" b="0" dirty="0">
                <a:solidFill>
                  <a:schemeClr val="tx1"/>
                </a:solidFill>
                <a:latin typeface="Calibri" panose="020F0502020204030204" charset="0"/>
                <a:ea typeface="微软雅黑" panose="020B0503020204020204" charset="-122"/>
                <a:cs typeface="Calibri" panose="020F0502020204030204" charset="0"/>
              </a:rPr>
              <a:t>---- </a:t>
            </a:r>
            <a:r>
              <a:rPr lang="zh-CN" altLang="en-US" sz="3600" b="0" dirty="0">
                <a:solidFill>
                  <a:schemeClr val="tx1"/>
                </a:solidFill>
                <a:latin typeface="Calibri" panose="020F0502020204030204" charset="0"/>
                <a:ea typeface="微软雅黑" panose="020B0503020204020204" charset="-122"/>
                <a:cs typeface="Calibri" panose="020F0502020204030204" charset="0"/>
              </a:rPr>
              <a:t>相关</a:t>
            </a:r>
            <a:r>
              <a:rPr lang="zh-CN" altLang="en-US" sz="3600" b="0" dirty="0">
                <a:solidFill>
                  <a:schemeClr val="tx1"/>
                </a:solidFill>
                <a:latin typeface="Calibri" panose="020F0502020204030204" charset="0"/>
                <a:ea typeface="微软雅黑" panose="020B0503020204020204" charset="-122"/>
                <a:cs typeface="Calibri" panose="020F0502020204030204" charset="0"/>
              </a:rPr>
              <a:t>考题回顾</a:t>
            </a:r>
            <a:endParaRPr lang="zh-CN" altLang="en-US" sz="3600" b="0" dirty="0">
              <a:solidFill>
                <a:schemeClr val="tx1"/>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42a2f9ddbd9d471baeb76292bc34d7ff"/>
          <p:cNvPicPr>
            <a:picLocks noChangeAspect="1"/>
          </p:cNvPicPr>
          <p:nvPr/>
        </p:nvPicPr>
        <p:blipFill>
          <a:blip r:embed="rId1">
            <a:alphaModFix amt="20000"/>
          </a:blip>
          <a:stretch>
            <a:fillRect/>
          </a:stretch>
        </p:blipFill>
        <p:spPr>
          <a:xfrm>
            <a:off x="2317750" y="1734185"/>
            <a:ext cx="9874250" cy="5045075"/>
          </a:xfrm>
          <a:prstGeom prst="rect">
            <a:avLst/>
          </a:prstGeom>
        </p:spPr>
      </p:pic>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8" name="矩形 7"/>
          <p:cNvSpPr/>
          <p:nvPr/>
        </p:nvSpPr>
        <p:spPr bwMode="auto">
          <a:xfrm>
            <a:off x="121920" y="2646045"/>
            <a:ext cx="2195830" cy="2828290"/>
          </a:xfrm>
          <a:prstGeom prst="rect">
            <a:avLst/>
          </a:prstGeom>
          <a:solidFill>
            <a:schemeClr val="bg1">
              <a:lumMod val="9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2000" b="0" i="0" u="none" strike="noStrike" kern="1200" cap="none" spc="0" normalizeH="0" baseline="0" noProof="0" smtClean="0">
              <a:ln>
                <a:noFill/>
              </a:ln>
              <a:solidFill>
                <a:prstClr val="black"/>
              </a:solidFill>
              <a:effectLst/>
              <a:uLnTx/>
              <a:uFillTx/>
              <a:latin typeface="新宋体" panose="02010609030101010101" charset="-122"/>
              <a:ea typeface="新宋体" panose="02010609030101010101" charset="-122"/>
              <a:cs typeface="+mn-cs"/>
            </a:endParaRPr>
          </a:p>
        </p:txBody>
      </p:sp>
      <p:sp>
        <p:nvSpPr>
          <p:cNvPr id="32" name="文本框 31"/>
          <p:cNvSpPr txBox="1"/>
          <p:nvPr/>
        </p:nvSpPr>
        <p:spPr>
          <a:xfrm>
            <a:off x="145415" y="2726055"/>
            <a:ext cx="2195195" cy="27241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rPr>
              <a:t>传播意识形态</a:t>
            </a:r>
            <a:endParaRPr kumimoji="1" lang="zh-CN" altLang="en-US"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rPr>
              <a:t>融入</a:t>
            </a:r>
            <a:r>
              <a:rPr kumimoji="1" lang="zh-CN" altLang="en-US"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rPr>
              <a:t>社会</a:t>
            </a:r>
            <a:endParaRPr kumimoji="1" lang="zh-CN" altLang="en-US"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rPr>
              <a:t>提供人才</a:t>
            </a:r>
            <a:endParaRPr kumimoji="1" lang="zh-CN" altLang="en-US"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rPr>
              <a:t>国家竞争力</a:t>
            </a:r>
            <a:endParaRPr kumimoji="1" lang="en-US" altLang="zh-CN" sz="2400" b="0" i="0" u="none" strike="noStrike" kern="1200" cap="none" spc="0" normalizeH="0" baseline="0" noProof="0" dirty="0" smtClean="0">
              <a:ln>
                <a:noFill/>
              </a:ln>
              <a:solidFill>
                <a:srgbClr val="0070C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2400" b="0" i="0" u="none" strike="noStrike" kern="1200" cap="none" spc="0" normalizeH="0" baseline="0" noProof="0" dirty="0" smtClean="0">
              <a:ln>
                <a:noFill/>
              </a:ln>
              <a:solidFill>
                <a:prstClr val="black"/>
              </a:solidFill>
              <a:effectLst/>
              <a:uLnTx/>
              <a:uFillTx/>
              <a:latin typeface="新宋体" panose="02010609030101010101" charset="-122"/>
              <a:ea typeface="新宋体" panose="02010609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2400" b="0" i="0" u="none" strike="noStrike" kern="1200" cap="none" spc="0" normalizeH="0" baseline="0" noProof="0" dirty="0" smtClean="0">
              <a:ln>
                <a:noFill/>
              </a:ln>
              <a:solidFill>
                <a:prstClr val="black"/>
              </a:solidFill>
              <a:effectLst/>
              <a:uLnTx/>
              <a:uFillTx/>
              <a:latin typeface="新宋体" panose="02010609030101010101" charset="-122"/>
              <a:ea typeface="新宋体" panose="02010609030101010101" charset="-122"/>
              <a:cs typeface="+mn-cs"/>
            </a:endParaRPr>
          </a:p>
        </p:txBody>
      </p:sp>
      <p:sp>
        <p:nvSpPr>
          <p:cNvPr id="6" name="内容占位符 5"/>
          <p:cNvSpPr>
            <a:spLocks noGrp="1"/>
          </p:cNvSpPr>
          <p:nvPr>
            <p:ph idx="1"/>
          </p:nvPr>
        </p:nvSpPr>
        <p:spPr>
          <a:xfrm>
            <a:off x="2317750" y="2484120"/>
            <a:ext cx="9726930" cy="2990215"/>
          </a:xfrm>
        </p:spPr>
        <p:txBody>
          <a:bodyPr>
            <a:normAutofit lnSpcReduction="20000"/>
          </a:bodyPr>
          <a:lstStyle/>
          <a:p>
            <a:pPr algn="l">
              <a:lnSpc>
                <a:spcPct val="200000"/>
              </a:lnSpc>
            </a:pPr>
            <a:r>
              <a:rPr lang="en-US" altLang="zh-CN" sz="2400" dirty="0">
                <a:solidFill>
                  <a:schemeClr val="tx1"/>
                </a:solidFill>
                <a:latin typeface="Calibri" panose="020F0502020204030204" charset="0"/>
                <a:cs typeface="Calibri" panose="020F0502020204030204" charset="0"/>
              </a:rPr>
              <a:t>disseminate values, beliefs, and attitudes that are important to society</a:t>
            </a:r>
            <a:endParaRPr lang="en-US" altLang="zh-CN" sz="2400" dirty="0">
              <a:solidFill>
                <a:schemeClr val="tx1"/>
              </a:solidFill>
              <a:latin typeface="Calibri" panose="020F0502020204030204" charset="0"/>
              <a:cs typeface="Calibri" panose="020F0502020204030204" charset="0"/>
            </a:endParaRPr>
          </a:p>
          <a:p>
            <a:pPr algn="l">
              <a:lnSpc>
                <a:spcPct val="200000"/>
              </a:lnSpc>
            </a:pPr>
            <a:r>
              <a:rPr lang="en-US" altLang="zh-CN" sz="2400" dirty="0">
                <a:solidFill>
                  <a:schemeClr val="tx1"/>
                </a:solidFill>
                <a:latin typeface="Calibri" panose="020F0502020204030204" charset="0"/>
                <a:cs typeface="Calibri" panose="020F0502020204030204" charset="0"/>
              </a:rPr>
              <a:t>help people walk with the development of the world</a:t>
            </a:r>
            <a:endParaRPr lang="en-US" altLang="zh-CN" sz="2400" dirty="0">
              <a:solidFill>
                <a:schemeClr val="tx1"/>
              </a:solidFill>
              <a:latin typeface="Calibri" panose="020F0502020204030204" charset="0"/>
              <a:cs typeface="Calibri" panose="020F0502020204030204" charset="0"/>
            </a:endParaRPr>
          </a:p>
          <a:p>
            <a:pPr algn="l">
              <a:lnSpc>
                <a:spcPct val="200000"/>
              </a:lnSpc>
            </a:pPr>
            <a:r>
              <a:rPr lang="en-US" altLang="zh-CN" sz="2400" dirty="0">
                <a:solidFill>
                  <a:schemeClr val="tx1"/>
                </a:solidFill>
                <a:latin typeface="Calibri" panose="020F0502020204030204" charset="0"/>
                <a:cs typeface="Calibri" panose="020F0502020204030204" charset="0"/>
              </a:rPr>
              <a:t>offer individuals that make contributions meaningfully</a:t>
            </a:r>
            <a:endParaRPr lang="en-US" altLang="zh-CN" sz="2400" dirty="0">
              <a:solidFill>
                <a:schemeClr val="tx1"/>
              </a:solidFill>
              <a:latin typeface="Calibri" panose="020F0502020204030204" charset="0"/>
              <a:cs typeface="Calibri" panose="020F0502020204030204" charset="0"/>
            </a:endParaRPr>
          </a:p>
          <a:p>
            <a:pPr algn="l">
              <a:lnSpc>
                <a:spcPct val="200000"/>
              </a:lnSpc>
            </a:pPr>
            <a:r>
              <a:rPr lang="en-US" altLang="zh-CN" sz="2400" dirty="0">
                <a:solidFill>
                  <a:schemeClr val="tx1"/>
                </a:solidFill>
                <a:latin typeface="Calibri" panose="020F0502020204030204" charset="0"/>
                <a:cs typeface="Calibri" panose="020F0502020204030204" charset="0"/>
              </a:rPr>
              <a:t>keep the country competitive</a:t>
            </a:r>
            <a:endParaRPr lang="en-US" altLang="zh-CN" sz="2400" dirty="0">
              <a:solidFill>
                <a:schemeClr val="tx1"/>
              </a:solidFill>
              <a:latin typeface="Calibri" panose="020F0502020204030204" charset="0"/>
              <a:cs typeface="Calibri" panose="020F0502020204030204" charset="0"/>
            </a:endParaRPr>
          </a:p>
        </p:txBody>
      </p:sp>
      <p:sp>
        <p:nvSpPr>
          <p:cNvPr id="2" name="标题 1"/>
          <p:cNvSpPr>
            <a:spLocks noGrp="1"/>
          </p:cNvSpPr>
          <p:nvPr>
            <p:custDataLst>
              <p:tags r:id="rId2"/>
            </p:custDataLst>
          </p:nvPr>
        </p:nvSpPr>
        <p:spPr>
          <a:xfrm>
            <a:off x="2501265" y="413385"/>
            <a:ext cx="6824345" cy="572135"/>
          </a:xfrm>
          <a:prstGeom prst="rect">
            <a:avLst/>
          </a:prstGeom>
          <a:solidFill>
            <a:srgbClr val="1F497D">
              <a:lumMod val="20000"/>
              <a:lumOff val="80000"/>
            </a:srgbClr>
          </a:solidFill>
          <a:ln w="25400" cap="flat" cmpd="sng" algn="ctr">
            <a:noFill/>
            <a:prstDash val="solid"/>
          </a:ln>
          <a:effec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ysClr val="windowText" lastClr="000000"/>
                </a:solidFill>
                <a:latin typeface="Calibri" panose="020F0502020204030204"/>
                <a:ea typeface="+mn-ea"/>
                <a:cs typeface="+mn-ea"/>
              </a:defRPr>
            </a:lvl1pPr>
            <a:lvl2pPr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9pPr>
          </a:lstStyle>
          <a:p>
            <a:r>
              <a:rPr lang="zh-CN" altLang="en-US" sz="3600" b="0" dirty="0">
                <a:solidFill>
                  <a:sysClr val="windowText" lastClr="000000"/>
                </a:solidFill>
                <a:latin typeface="Calibri" panose="020F0502020204030204" charset="0"/>
                <a:ea typeface="微软雅黑" panose="020B0503020204020204" charset="-122"/>
                <a:cs typeface="Calibri" panose="020F0502020204030204" charset="0"/>
              </a:rPr>
              <a:t>教育功能（目的）</a:t>
            </a:r>
            <a:r>
              <a:rPr lang="en-US" altLang="zh-CN" sz="3600" b="0" dirty="0">
                <a:solidFill>
                  <a:sysClr val="windowText" lastClr="000000"/>
                </a:solidFill>
                <a:latin typeface="Calibri" panose="020F0502020204030204" charset="0"/>
                <a:ea typeface="微软雅黑" panose="020B0503020204020204" charset="-122"/>
                <a:cs typeface="Calibri" panose="020F0502020204030204" charset="0"/>
              </a:rPr>
              <a:t>---- </a:t>
            </a:r>
            <a:r>
              <a:rPr lang="zh-CN" altLang="en-US" sz="3600" b="0" dirty="0">
                <a:solidFill>
                  <a:sysClr val="windowText" lastClr="000000"/>
                </a:solidFill>
                <a:latin typeface="Calibri" panose="020F0502020204030204" charset="0"/>
                <a:ea typeface="微软雅黑" panose="020B0503020204020204" charset="-122"/>
                <a:cs typeface="Calibri" panose="020F0502020204030204" charset="0"/>
              </a:rPr>
              <a:t>社会</a:t>
            </a:r>
            <a:r>
              <a:rPr lang="en-US" altLang="zh-CN" sz="3600" b="0" dirty="0">
                <a:solidFill>
                  <a:sysClr val="windowText" lastClr="000000"/>
                </a:solidFill>
                <a:latin typeface="Calibri" panose="020F0502020204030204" charset="0"/>
                <a:ea typeface="微软雅黑" panose="020B0503020204020204" charset="-122"/>
                <a:cs typeface="Calibri" panose="020F0502020204030204" charset="0"/>
              </a:rPr>
              <a:t>/</a:t>
            </a:r>
            <a:r>
              <a:rPr lang="zh-CN" altLang="en-US" sz="3600" b="0" dirty="0">
                <a:solidFill>
                  <a:sysClr val="windowText" lastClr="000000"/>
                </a:solidFill>
                <a:latin typeface="Calibri" panose="020F0502020204030204" charset="0"/>
                <a:ea typeface="微软雅黑" panose="020B0503020204020204" charset="-122"/>
                <a:cs typeface="Calibri" panose="020F0502020204030204" charset="0"/>
              </a:rPr>
              <a:t>国家</a:t>
            </a:r>
            <a:endParaRPr lang="zh-CN" altLang="en-US" sz="3600" b="0" dirty="0">
              <a:solidFill>
                <a:sysClr val="windowText" lastClr="000000"/>
              </a:solidFill>
              <a:latin typeface="Calibri" panose="020F0502020204030204" charset="0"/>
              <a:ea typeface="微软雅黑" panose="020B050302020402020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alphaModFix amt="20000"/>
          </a:blip>
          <a:stretch>
            <a:fillRect/>
          </a:stretch>
        </p:blipFill>
        <p:spPr>
          <a:xfrm>
            <a:off x="4912995" y="1117600"/>
            <a:ext cx="7279005" cy="5740400"/>
          </a:xfrm>
          <a:prstGeom prst="rect">
            <a:avLst/>
          </a:prstGeom>
        </p:spPr>
      </p:pic>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7" name="矩形 6"/>
          <p:cNvSpPr/>
          <p:nvPr/>
        </p:nvSpPr>
        <p:spPr bwMode="auto">
          <a:xfrm>
            <a:off x="488315" y="2496185"/>
            <a:ext cx="4356735" cy="3312160"/>
          </a:xfrm>
          <a:prstGeom prst="rect">
            <a:avLst/>
          </a:prstGeom>
          <a:solidFill>
            <a:schemeClr val="bg1">
              <a:lumMod val="9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2000" b="0" i="0" u="none" strike="noStrike" kern="1200" cap="none" spc="0" normalizeH="0" baseline="0" noProof="0" smtClean="0">
              <a:ln>
                <a:noFill/>
              </a:ln>
              <a:solidFill>
                <a:prstClr val="black"/>
              </a:solidFill>
              <a:effectLst/>
              <a:uLnTx/>
              <a:uFillTx/>
              <a:latin typeface="新宋体" panose="02010609030101010101" charset="-122"/>
              <a:ea typeface="新宋体" panose="02010609030101010101" charset="-122"/>
              <a:cs typeface="+mn-cs"/>
            </a:endParaRPr>
          </a:p>
        </p:txBody>
      </p:sp>
      <p:sp>
        <p:nvSpPr>
          <p:cNvPr id="13" name="文本框 12"/>
          <p:cNvSpPr txBox="1"/>
          <p:nvPr/>
        </p:nvSpPr>
        <p:spPr>
          <a:xfrm>
            <a:off x="514350" y="2499360"/>
            <a:ext cx="196469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cs"/>
              </a:rPr>
              <a:t>物质角度（</a:t>
            </a:r>
            <a:r>
              <a:rPr kumimoji="1" lang="zh-CN" altLang="en-US" sz="2400" b="0"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cs"/>
              </a:rPr>
              <a:t>能力）：</a:t>
            </a:r>
            <a:endParaRPr kumimoji="1" lang="zh-CN" altLang="en-US" sz="2400" b="0"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14" name="文本框 13"/>
          <p:cNvSpPr txBox="1"/>
          <p:nvPr/>
        </p:nvSpPr>
        <p:spPr>
          <a:xfrm>
            <a:off x="514350" y="3989070"/>
            <a:ext cx="201485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cs"/>
              </a:rPr>
              <a:t>精神角度</a:t>
            </a:r>
            <a:endParaRPr kumimoji="1" lang="zh-CN" altLang="en-US" sz="2400" b="0"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cs"/>
              </a:rPr>
              <a:t>（道德</a:t>
            </a:r>
            <a:r>
              <a:rPr kumimoji="1" lang="zh-CN" altLang="en-US" sz="2400" b="0"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cs"/>
              </a:rPr>
              <a:t>性格）：</a:t>
            </a:r>
            <a:endParaRPr kumimoji="1" lang="zh-CN" altLang="en-US" sz="2400" b="0"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17" name="文本框 16"/>
          <p:cNvSpPr txBox="1"/>
          <p:nvPr/>
        </p:nvSpPr>
        <p:spPr>
          <a:xfrm>
            <a:off x="2391410" y="2560955"/>
            <a:ext cx="2028825"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发挥潜力</a:t>
            </a:r>
            <a:endPar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a:p>
            <a:pPr marL="0" marR="0" lvl="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全面发展能力</a:t>
            </a:r>
            <a:endPar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为将来打基础</a:t>
            </a:r>
            <a:endPar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 name="文本框 18"/>
          <p:cNvSpPr txBox="1"/>
          <p:nvPr/>
        </p:nvSpPr>
        <p:spPr>
          <a:xfrm>
            <a:off x="2325370" y="4031615"/>
            <a:ext cx="2587625" cy="1938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noProof="0" dirty="0" smtClean="0">
                <a:ln>
                  <a:noFill/>
                </a:ln>
                <a:solidFill>
                  <a:prstClr val="black"/>
                </a:solidFill>
                <a:effectLst/>
                <a:uLnTx/>
                <a:uFillTx/>
                <a:latin typeface="微软雅黑" panose="020B0503020204020204" charset="-122"/>
                <a:ea typeface="微软雅黑" panose="020B0503020204020204" charset="-122"/>
                <a:sym typeface="+mn-ea"/>
              </a:rPr>
              <a:t>改变行为模式</a:t>
            </a:r>
            <a:endPar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塑造价值观</a:t>
            </a:r>
            <a:endPar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增强适应力</a:t>
            </a:r>
            <a:endPar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建立热情</a:t>
            </a:r>
            <a:endParaRPr kumimoji="1" lang="zh-CN" altLang="en-US" sz="24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2400" b="0" i="0" u="none" strike="noStrike" kern="1200" cap="none" spc="0" normalizeH="0" baseline="0" noProof="0" dirty="0" smtClean="0">
              <a:ln>
                <a:noFill/>
              </a:ln>
              <a:solidFill>
                <a:prstClr val="black"/>
              </a:solidFill>
              <a:effectLst/>
              <a:uLnTx/>
              <a:uFillTx/>
              <a:latin typeface="新宋体" panose="02010609030101010101" charset="-122"/>
              <a:ea typeface="新宋体" panose="02010609030101010101" charset="-122"/>
              <a:cs typeface="+mn-cs"/>
            </a:endParaRPr>
          </a:p>
        </p:txBody>
      </p:sp>
      <p:sp>
        <p:nvSpPr>
          <p:cNvPr id="15" name="矩形 14"/>
          <p:cNvSpPr/>
          <p:nvPr/>
        </p:nvSpPr>
        <p:spPr>
          <a:xfrm>
            <a:off x="5236436" y="2437616"/>
            <a:ext cx="469074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charset="0"/>
                <a:ea typeface="宋体" pitchFamily="2" charset="-122"/>
                <a:cs typeface="Calibri" panose="020F0502020204030204" charset="0"/>
              </a:rPr>
              <a:t> development of inborn potential </a:t>
            </a:r>
            <a:endParaRPr kumimoji="0" lang="en-US" altLang="zh-CN" sz="2400" b="0" i="0" u="none" strike="noStrike" kern="1200" cap="none" spc="0" normalizeH="0" baseline="0" noProof="0" dirty="0">
              <a:ln>
                <a:noFill/>
              </a:ln>
              <a:solidFill>
                <a:prstClr val="black"/>
              </a:solidFill>
              <a:effectLst/>
              <a:uLnTx/>
              <a:uFillTx/>
              <a:latin typeface="Calibri" panose="020F0502020204030204" charset="0"/>
              <a:ea typeface="宋体" pitchFamily="2" charset="-122"/>
              <a:cs typeface="Calibri" panose="020F0502020204030204" charset="0"/>
            </a:endParaRPr>
          </a:p>
        </p:txBody>
      </p:sp>
      <p:sp>
        <p:nvSpPr>
          <p:cNvPr id="20" name="矩形 19"/>
          <p:cNvSpPr/>
          <p:nvPr/>
        </p:nvSpPr>
        <p:spPr>
          <a:xfrm>
            <a:off x="5243174" y="2898243"/>
            <a:ext cx="599630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charset="0"/>
                <a:ea typeface="宋体" pitchFamily="2" charset="-122"/>
                <a:cs typeface="Calibri" panose="020F0502020204030204" charset="0"/>
              </a:rPr>
              <a:t> an all-round development of the individual</a:t>
            </a:r>
            <a:endParaRPr kumimoji="0"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pitchFamily="2" charset="-122"/>
              <a:cs typeface="Times New Roman" panose="02020503050405090304" charset="0"/>
            </a:endParaRPr>
          </a:p>
        </p:txBody>
      </p:sp>
      <p:sp>
        <p:nvSpPr>
          <p:cNvPr id="21" name="矩形 20"/>
          <p:cNvSpPr/>
          <p:nvPr/>
        </p:nvSpPr>
        <p:spPr>
          <a:xfrm>
            <a:off x="5243421" y="3319031"/>
            <a:ext cx="411035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charset="0"/>
                <a:ea typeface="宋体" pitchFamily="2" charset="-122"/>
                <a:cs typeface="Calibri" panose="020F0502020204030204" charset="0"/>
              </a:rPr>
              <a:t> lay foundation for the future</a:t>
            </a:r>
            <a:r>
              <a:rPr kumimoji="0"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pitchFamily="2" charset="-122"/>
                <a:cs typeface="Times New Roman" panose="02020503050405090304" charset="0"/>
              </a:rPr>
              <a:t> </a:t>
            </a:r>
            <a:endParaRPr kumimoji="0"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pitchFamily="2" charset="-122"/>
              <a:cs typeface="Times New Roman" panose="02020503050405090304" charset="0"/>
            </a:endParaRPr>
          </a:p>
        </p:txBody>
      </p:sp>
      <p:sp>
        <p:nvSpPr>
          <p:cNvPr id="22" name="矩形 21"/>
          <p:cNvSpPr/>
          <p:nvPr/>
        </p:nvSpPr>
        <p:spPr>
          <a:xfrm>
            <a:off x="5275084" y="3993994"/>
            <a:ext cx="262318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charset="0"/>
                <a:ea typeface="宋体" pitchFamily="2" charset="-122"/>
                <a:cs typeface="Calibri" panose="020F0502020204030204" charset="0"/>
              </a:rPr>
              <a:t> modify behaviour</a:t>
            </a:r>
            <a:endParaRPr kumimoji="0"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pitchFamily="2" charset="-122"/>
              <a:cs typeface="Times New Roman" panose="02020503050405090304" charset="0"/>
            </a:endParaRPr>
          </a:p>
        </p:txBody>
      </p:sp>
      <p:sp>
        <p:nvSpPr>
          <p:cNvPr id="23" name="矩形 22"/>
          <p:cNvSpPr/>
          <p:nvPr/>
        </p:nvSpPr>
        <p:spPr>
          <a:xfrm>
            <a:off x="5275171" y="4414414"/>
            <a:ext cx="2052320" cy="460375"/>
          </a:xfrm>
          <a:prstGeom prst="rect">
            <a:avLst/>
          </a:prstGeom>
        </p:spPr>
        <p:txBody>
          <a:bodyPr wrap="none">
            <a:spAutoFit/>
          </a:bodyPr>
          <a:lstStyle/>
          <a:p>
            <a:pPr lvl="0" algn="l" defTabSz="914400">
              <a:spcBef>
                <a:spcPts val="0"/>
              </a:spcBef>
              <a:spcAft>
                <a:spcPts val="0"/>
              </a:spcAft>
              <a:buClrTx/>
              <a:buSzTx/>
              <a:buFontTx/>
              <a:defRPr/>
            </a:pPr>
            <a:r>
              <a:rPr lang="en-US" altLang="zh-CN" sz="2400" noProof="0" dirty="0">
                <a:ln>
                  <a:noFill/>
                </a:ln>
                <a:solidFill>
                  <a:prstClr val="black"/>
                </a:solidFill>
                <a:effectLst/>
                <a:uLnTx/>
                <a:uFillTx/>
                <a:latin typeface="Calibri" panose="020F0502020204030204" charset="0"/>
                <a:ea typeface="宋体" pitchFamily="2" charset="-122"/>
                <a:cs typeface="Calibri" panose="020F0502020204030204" charset="0"/>
                <a:sym typeface="+mn-ea"/>
              </a:rPr>
              <a:t> shape </a:t>
            </a:r>
            <a:r>
              <a:rPr lang="en-US" altLang="zh-CN" sz="2400" noProof="0" dirty="0">
                <a:ln>
                  <a:noFill/>
                </a:ln>
                <a:solidFill>
                  <a:prstClr val="black"/>
                </a:solidFill>
                <a:effectLst/>
                <a:uLnTx/>
                <a:uFillTx/>
                <a:latin typeface="Calibri" panose="020F0502020204030204" charset="0"/>
                <a:ea typeface="宋体" pitchFamily="2" charset="-122"/>
                <a:cs typeface="Calibri" panose="020F0502020204030204" charset="0"/>
                <a:sym typeface="+mn-ea"/>
              </a:rPr>
              <a:t>values</a:t>
            </a:r>
            <a:endParaRPr lang="en-US" altLang="zh-CN" sz="2400" noProof="0" dirty="0">
              <a:ln>
                <a:noFill/>
              </a:ln>
              <a:solidFill>
                <a:prstClr val="black"/>
              </a:solidFill>
              <a:effectLst/>
              <a:uLnTx/>
              <a:uFillTx/>
              <a:latin typeface="Calibri" panose="020F0502020204030204" charset="0"/>
              <a:ea typeface="宋体" pitchFamily="2" charset="-122"/>
              <a:cs typeface="Calibri" panose="020F0502020204030204" charset="0"/>
              <a:sym typeface="+mn-ea"/>
            </a:endParaRPr>
          </a:p>
        </p:txBody>
      </p:sp>
      <p:sp>
        <p:nvSpPr>
          <p:cNvPr id="24" name="矩形 23"/>
          <p:cNvSpPr/>
          <p:nvPr/>
        </p:nvSpPr>
        <p:spPr>
          <a:xfrm>
            <a:off x="5275171" y="4849499"/>
            <a:ext cx="318262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charset="0"/>
                <a:ea typeface="宋体" pitchFamily="2" charset="-122"/>
                <a:cs typeface="Calibri" panose="020F0502020204030204" charset="0"/>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charset="0"/>
                <a:ea typeface="宋体" pitchFamily="2" charset="-122"/>
                <a:cs typeface="Calibri" panose="020F0502020204030204" charset="0"/>
              </a:rPr>
              <a:t>enhance adaptability </a:t>
            </a:r>
            <a:endParaRPr kumimoji="0" lang="en-US" altLang="zh-CN" sz="2400" b="0" i="0" u="none" strike="noStrike" kern="1200" cap="none" spc="0" normalizeH="0" baseline="0" noProof="0" dirty="0">
              <a:ln>
                <a:noFill/>
              </a:ln>
              <a:solidFill>
                <a:prstClr val="black"/>
              </a:solidFill>
              <a:effectLst/>
              <a:uLnTx/>
              <a:uFillTx/>
              <a:latin typeface="Calibri" panose="020F0502020204030204" charset="0"/>
              <a:ea typeface="宋体" pitchFamily="2" charset="-122"/>
              <a:cs typeface="Calibri" panose="020F0502020204030204" charset="0"/>
            </a:endParaRPr>
          </a:p>
        </p:txBody>
      </p:sp>
      <p:sp>
        <p:nvSpPr>
          <p:cNvPr id="11" name="矩形 10"/>
          <p:cNvSpPr/>
          <p:nvPr>
            <p:custDataLst>
              <p:tags r:id="rId2"/>
            </p:custDataLst>
          </p:nvPr>
        </p:nvSpPr>
        <p:spPr>
          <a:xfrm>
            <a:off x="5275171" y="5292094"/>
            <a:ext cx="3747770" cy="460375"/>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charset="0"/>
                <a:ea typeface="宋体" pitchFamily="2" charset="-122"/>
                <a:cs typeface="Calibri" panose="020F0502020204030204" charset="0"/>
              </a:rPr>
              <a:t> build passion/enthusiasm</a:t>
            </a:r>
            <a:endParaRPr kumimoji="0" lang="en-US" altLang="zh-CN" sz="2400" b="0" i="0" u="none" strike="noStrike" kern="1200" cap="none" spc="0" normalizeH="0" baseline="0" noProof="0" dirty="0">
              <a:ln>
                <a:noFill/>
              </a:ln>
              <a:solidFill>
                <a:prstClr val="black"/>
              </a:solidFill>
              <a:effectLst/>
              <a:uLnTx/>
              <a:uFillTx/>
              <a:latin typeface="Calibri" panose="020F0502020204030204" charset="0"/>
              <a:ea typeface="宋体" pitchFamily="2" charset="-122"/>
              <a:cs typeface="Calibri" panose="020F0502020204030204" charset="0"/>
            </a:endParaRPr>
          </a:p>
        </p:txBody>
      </p:sp>
      <p:sp>
        <p:nvSpPr>
          <p:cNvPr id="2" name="标题 1"/>
          <p:cNvSpPr>
            <a:spLocks noGrp="1"/>
          </p:cNvSpPr>
          <p:nvPr>
            <p:custDataLst>
              <p:tags r:id="rId3"/>
            </p:custDataLst>
          </p:nvPr>
        </p:nvSpPr>
        <p:spPr>
          <a:xfrm>
            <a:off x="2549525" y="349250"/>
            <a:ext cx="5921375" cy="572135"/>
          </a:xfrm>
          <a:prstGeom prst="rect">
            <a:avLst/>
          </a:prstGeom>
          <a:solidFill>
            <a:srgbClr val="1F497D">
              <a:lumMod val="20000"/>
              <a:lumOff val="80000"/>
            </a:srgbClr>
          </a:solidFill>
          <a:ln w="25400" cap="flat" cmpd="sng" algn="ctr">
            <a:noFill/>
            <a:prstDash val="solid"/>
          </a:ln>
          <a:effec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ysClr val="windowText" lastClr="000000"/>
                </a:solidFill>
                <a:latin typeface="Calibri" panose="020F0502020204030204"/>
                <a:ea typeface="+mn-ea"/>
                <a:cs typeface="+mn-ea"/>
              </a:defRPr>
            </a:lvl1pPr>
            <a:lvl2pPr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ysClr val="windowText" lastClr="000000"/>
                </a:solidFill>
                <a:latin typeface="Arial" panose="020B0604020202090204" pitchFamily="34" charset="0"/>
                <a:ea typeface="华文细黑" panose="02010600040101010101" pitchFamily="2" charset="-122"/>
              </a:defRPr>
            </a:lvl9pPr>
          </a:lstStyle>
          <a:p>
            <a:r>
              <a:rPr lang="zh-CN" altLang="en-US" sz="3600" b="0" dirty="0">
                <a:solidFill>
                  <a:sysClr val="windowText" lastClr="000000"/>
                </a:solidFill>
                <a:latin typeface="Calibri" panose="020F0502020204030204" charset="0"/>
                <a:ea typeface="微软雅黑" panose="020B0503020204020204" charset="-122"/>
                <a:cs typeface="Calibri" panose="020F0502020204030204" charset="0"/>
              </a:rPr>
              <a:t>教育功能（目的）</a:t>
            </a:r>
            <a:r>
              <a:rPr lang="en-US" altLang="zh-CN" sz="3600" b="0" dirty="0">
                <a:solidFill>
                  <a:sysClr val="windowText" lastClr="000000"/>
                </a:solidFill>
                <a:latin typeface="Calibri" panose="020F0502020204030204" charset="0"/>
                <a:ea typeface="微软雅黑" panose="020B0503020204020204" charset="-122"/>
                <a:cs typeface="Calibri" panose="020F0502020204030204" charset="0"/>
              </a:rPr>
              <a:t>---- </a:t>
            </a:r>
            <a:r>
              <a:rPr lang="zh-CN" altLang="en-US" sz="3600" b="0" dirty="0">
                <a:solidFill>
                  <a:sysClr val="windowText" lastClr="000000"/>
                </a:solidFill>
                <a:latin typeface="Calibri" panose="020F0502020204030204" charset="0"/>
                <a:ea typeface="微软雅黑" panose="020B0503020204020204" charset="-122"/>
                <a:cs typeface="Calibri" panose="020F0502020204030204" charset="0"/>
              </a:rPr>
              <a:t>个人</a:t>
            </a:r>
            <a:endParaRPr lang="zh-CN" altLang="en-US" sz="3600" b="0" dirty="0">
              <a:solidFill>
                <a:sysClr val="windowText" lastClr="000000"/>
              </a:solidFill>
              <a:latin typeface="Calibri" panose="020F0502020204030204" charset="0"/>
              <a:ea typeface="微软雅黑" panose="020B0503020204020204" charset="-122"/>
              <a:cs typeface="Calibri" panose="020F0502020204030204" charset="0"/>
            </a:endParaRPr>
          </a:p>
        </p:txBody>
      </p:sp>
      <p:pic>
        <p:nvPicPr>
          <p:cNvPr id="3" name="图片 2" descr="2156474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914400" cy="914400"/>
          </a:xfrm>
          <a:prstGeom prst="rect">
            <a:avLst/>
          </a:prstGeom>
        </p:spPr>
      </p:pic>
      <p:pic>
        <p:nvPicPr>
          <p:cNvPr id="5" name="图片 4" descr="2156474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7585" y="2560955"/>
            <a:ext cx="545465" cy="1176655"/>
          </a:xfrm>
          <a:prstGeom prst="rect">
            <a:avLst/>
          </a:prstGeom>
        </p:spPr>
      </p:pic>
      <p:pic>
        <p:nvPicPr>
          <p:cNvPr id="6" name="图片 5" descr="2156474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98060" y="4291965"/>
            <a:ext cx="554990" cy="1176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dissolv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up)">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dissolv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3" grpId="0"/>
      <p:bldP spid="14" grpId="0"/>
      <p:bldP spid="17" grpId="0"/>
      <p:bldP spid="19" grpId="0"/>
      <p:bldP spid="15" grpId="0"/>
      <p:bldP spid="20" grpId="0"/>
      <p:bldP spid="21" grpId="0"/>
      <p:bldP spid="22" grpId="0"/>
      <p:bldP spid="23" grpId="0"/>
      <p:bldP spid="24" grpId="0"/>
      <p:bldP spid="11"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TABLE_ENDDRAG_ORIGIN_RECT" val="908*398"/>
  <p:tag name="TABLE_ENDDRAG_RECT" val="29*100*908*398"/>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DOC_GUID" val="{feff9098-a802-46af-9813-4dbff876c11b}"/>
  <p:tag name="KSO_WPP_MARK_KEY" val="87b0ba2e-bbc2-4119-ae8e-5ad31d2350e9"/>
  <p:tag name="COMMONDATA" val="eyJoZGlkIjoiYzBjY2ZlMjJlMzk1ODdiMWQ3N2IxYTdiNjY5YzE0MzM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17985</Words>
  <Application>WPS 文字</Application>
  <PresentationFormat>宽屏</PresentationFormat>
  <Paragraphs>596</Paragraphs>
  <Slides>39</Slides>
  <Notes>13</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39</vt:i4>
      </vt:variant>
    </vt:vector>
  </HeadingPairs>
  <TitlesOfParts>
    <vt:vector size="64" baseType="lpstr">
      <vt:lpstr>Arial</vt:lpstr>
      <vt:lpstr>宋体</vt:lpstr>
      <vt:lpstr>Wingdings</vt:lpstr>
      <vt:lpstr>Arial</vt:lpstr>
      <vt:lpstr>华文细黑</vt:lpstr>
      <vt:lpstr>黑体-简</vt:lpstr>
      <vt:lpstr>汉仪书宋二KW</vt:lpstr>
      <vt:lpstr>微软雅黑</vt:lpstr>
      <vt:lpstr>Calibri</vt:lpstr>
      <vt:lpstr>Helvetica Neue</vt:lpstr>
      <vt:lpstr>汉仪旗黑</vt:lpstr>
      <vt:lpstr>新宋体</vt:lpstr>
      <vt:lpstr>Calibri</vt:lpstr>
      <vt:lpstr>Times New Roman</vt:lpstr>
      <vt:lpstr>方正书宋_GBK</vt:lpstr>
      <vt:lpstr>宋体</vt:lpstr>
      <vt:lpstr>Arial Unicode MS</vt:lpstr>
      <vt:lpstr>Wingdings 2</vt:lpstr>
      <vt:lpstr>Wingdings 2</vt:lpstr>
      <vt:lpstr>DengXian</vt:lpstr>
      <vt:lpstr>汉仪中等线KW</vt:lpstr>
      <vt:lpstr>Apple Color Emoji</vt:lpstr>
      <vt:lpstr>DengXian Light</vt:lpstr>
      <vt:lpstr>Office 主题</vt:lpstr>
      <vt:lpstr>2_Office 主题</vt:lpstr>
      <vt:lpstr>PowerPoint 演示文稿</vt:lpstr>
      <vt:lpstr>PowerPoint 演示文稿</vt:lpstr>
      <vt:lpstr>谁来教---- 相关考题回顾</vt:lpstr>
      <vt:lpstr>谁来教</vt:lpstr>
      <vt:lpstr>谁来教</vt:lpstr>
      <vt:lpstr>谁来教</vt:lpstr>
      <vt:lpstr>PowerPoint 演示文稿</vt:lpstr>
      <vt:lpstr>PowerPoint 演示文稿</vt:lpstr>
      <vt:lpstr>PowerPoint 演示文稿</vt:lpstr>
      <vt:lpstr>PowerPoint 演示文稿</vt:lpstr>
      <vt:lpstr>PowerPoint 演示文稿</vt:lpstr>
      <vt:lpstr>PowerPoint 演示文稿</vt:lpstr>
      <vt:lpstr>艺术, 体育, 文史类</vt:lpstr>
      <vt:lpstr>数学理科类</vt:lpstr>
      <vt:lpstr>PowerPoint 演示文稿</vt:lpstr>
      <vt:lpstr>教育方式</vt:lpstr>
      <vt:lpstr>教育方式</vt:lpstr>
      <vt:lpstr>Some people think that all university students should study whatever they like. Others believe that they should only be allowed to study subjects that will be useful in the future, such as those related to science and technology. Discuss both these views and give your own opinion. </vt:lpstr>
      <vt:lpstr>Some people think that all university students should study whatever they like. Others believe that  they should only be allowed to study subjects that will be useful in the future, such as those related  to science and technology. Discuss both these views and give your own opinion. </vt:lpstr>
      <vt:lpstr>Some people think that all university students should study whatever they like. Others believe that  they should only be allowed to study subjects that will be useful in the future, such as those related  to science and technology. Discuss both these views and give your own opinion.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 the developed world, average life expectancy is increasing. What problems will this cause for individuals and society? Suggest some measures that could be taken to reduce the impact of ageing populations</vt:lpstr>
      <vt:lpstr>In the developed world, average life expectancy is increasing. What problems will this cause for individuals and society? Suggest some measures that could be taken to reduce the impact of ageing populations</vt:lpstr>
      <vt:lpstr>In the developed world, average life expectancy is increasing. What problems will this cause for individuals and society? Suggest some measures that could be taken to reduce the impact of ageing populations</vt:lpstr>
      <vt:lpstr>In the developed world, average life expectancy is increasing. What problems will this cause for individuals and society? Suggest some measures that could be taken to reduce the impact of ageing populations</vt:lpstr>
      <vt:lpstr>   Some people think it is important for all children to learn history at school. Others believe that other subjects like science and mathematics are more relevant to children’s development today. Discuss both views and give your opinion. 2019-8-1</vt:lpstr>
      <vt:lpstr> 完成主体段写作：  2021.03.06  In some countries around the world men and women are having children later in life. What are the reasons for this development? What are the effects on society and family life?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IELTS Listening Lesson 3 笔记式填空</dc:title>
  <dc:creator>connie dai</dc:creator>
  <cp:lastModifiedBy>Olivia</cp:lastModifiedBy>
  <cp:revision>581</cp:revision>
  <dcterms:created xsi:type="dcterms:W3CDTF">2024-05-31T15:48:21Z</dcterms:created>
  <dcterms:modified xsi:type="dcterms:W3CDTF">2024-05-31T15:48:21Z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5DBB72260FFA4F1092618022DE7946D0_13</vt:lpwstr>
  </property>
</Properties>
</file>